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43" r:id="rId1"/>
  </p:sldMasterIdLst>
  <p:notesMasterIdLst>
    <p:notesMasterId r:id="rId15"/>
  </p:notesMasterIdLst>
  <p:sldIdLst>
    <p:sldId id="256" r:id="rId2"/>
    <p:sldId id="257" r:id="rId3"/>
    <p:sldId id="265" r:id="rId4"/>
    <p:sldId id="259" r:id="rId5"/>
    <p:sldId id="266" r:id="rId6"/>
    <p:sldId id="268" r:id="rId7"/>
    <p:sldId id="261" r:id="rId8"/>
    <p:sldId id="270" r:id="rId9"/>
    <p:sldId id="262" r:id="rId10"/>
    <p:sldId id="272" r:id="rId11"/>
    <p:sldId id="269" r:id="rId12"/>
    <p:sldId id="271" r:id="rId13"/>
    <p:sldId id="273"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81600E"/>
    <a:srgbClr val="AC96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492" autoAdjust="0"/>
  </p:normalViewPr>
  <p:slideViewPr>
    <p:cSldViewPr snapToGrid="0">
      <p:cViewPr varScale="1">
        <p:scale>
          <a:sx n="118" d="100"/>
          <a:sy n="118" d="100"/>
        </p:scale>
        <p:origin x="120" y="64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8547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1849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3dcbd90bc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3dcbd90bc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■セールスポイント</a:t>
            </a: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敵の攻撃を回避し、プレイヤと敵の攻防を楽しむアクションゲーム</a:t>
            </a:r>
            <a:endParaRPr lang="en-US" altLang="ja-JP" b="1" dirty="0" smtClean="0">
              <a:solidFill>
                <a:schemeClr val="accent2">
                  <a:lumMod val="50000"/>
                </a:schemeClr>
              </a:solidFill>
            </a:endParaRP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dirty="0" smtClean="0">
                <a:solidFill>
                  <a:srgbClr val="002060"/>
                </a:solidFill>
                <a:latin typeface="ＭＳ 明朝" panose="02020609040205080304" pitchFamily="17" charset="-128"/>
                <a:ea typeface="ＭＳ 明朝" panose="02020609040205080304" pitchFamily="17" charset="-128"/>
              </a:rPr>
              <a:t>■</a:t>
            </a:r>
            <a:r>
              <a:rPr lang="ja-JP" altLang="en-US" sz="1100" b="1" dirty="0" smtClean="0">
                <a:solidFill>
                  <a:srgbClr val="002060"/>
                </a:solidFill>
                <a:latin typeface="ＭＳ ゴシック" panose="020B0609070205080204" pitchFamily="49" charset="-128"/>
                <a:ea typeface="ＭＳ ゴシック" panose="020B0609070205080204" pitchFamily="49" charset="-128"/>
              </a:rPr>
              <a:t>どういう面白さを売りのゲームを目指すか</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敵の攻撃をタイミングよく回避もしくはガードで敵との攻防を楽しむシンプルな操作性のアクションゲームを作りたいというコンセプトで制作。</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i="0" u="none" strike="noStrike" cap="none" dirty="0" smtClean="0">
                <a:solidFill>
                  <a:srgbClr val="002060"/>
                </a:solidFill>
                <a:latin typeface="+mj-ea"/>
                <a:ea typeface="Arial"/>
                <a:cs typeface="Arial"/>
                <a:sym typeface="Arial"/>
              </a:rPr>
              <a:t>■</a:t>
            </a:r>
            <a:r>
              <a:rPr lang="ja-JP" altLang="en-US" sz="1100" b="1" dirty="0" smtClean="0">
                <a:solidFill>
                  <a:srgbClr val="002060"/>
                </a:solidFill>
                <a:latin typeface="ＭＳ ゴシック" panose="020B0609070205080204" pitchFamily="49" charset="-128"/>
                <a:ea typeface="ＭＳ ゴシック" panose="020B0609070205080204" pitchFamily="49" charset="-128"/>
              </a:rPr>
              <a:t>どういう仕組みで作るか</a:t>
            </a:r>
            <a:endParaRPr lang="en-US" altLang="ja-JP" sz="1100" b="1" dirty="0" smtClean="0">
              <a:solidFill>
                <a:srgbClr val="002060"/>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プレイヤと敵等々、外部ファイルを使った変更をできるようにしたい</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52746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b="1" dirty="0" smtClean="0"/>
              <a:t>■特殊アクションのガードや全体の操作性が悪い問題</a:t>
            </a:r>
            <a:endParaRPr lang="en-US" altLang="ja-JP" b="1" dirty="0" smtClean="0"/>
          </a:p>
          <a:p>
            <a:pPr marL="0" lvl="0" indent="0" algn="l" rtl="0">
              <a:spcBef>
                <a:spcPts val="0"/>
              </a:spcBef>
              <a:spcAft>
                <a:spcPts val="0"/>
              </a:spcAft>
              <a:buNone/>
            </a:pPr>
            <a:endParaRPr lang="en-US" altLang="ja-JP" b="1" dirty="0" smtClean="0"/>
          </a:p>
          <a:p>
            <a:pPr marL="0" indent="0">
              <a:lnSpc>
                <a:spcPts val="100"/>
              </a:lnSpc>
              <a:spcAft>
                <a:spcPts val="1200"/>
              </a:spcAft>
              <a:buNone/>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回避に変更し、ゲーム全体のテンポを速くした。プレイヤの攻撃が敵に追従するなどを実装した。</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50000"/>
              </a:lnSpc>
              <a:spcAft>
                <a:spcPts val="1200"/>
              </a:spcAft>
              <a:buNone/>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操作性も移動処理を修正し、操作性を改善させた</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0"/>
              </a:spcAft>
              <a:buNone/>
            </a:pPr>
            <a:endParaRPr lang="en-US" altLang="ja-JP" dirty="0" smtClean="0"/>
          </a:p>
          <a:p>
            <a:pPr marL="0" lvl="0" indent="0" algn="l" rtl="0">
              <a:spcBef>
                <a:spcPts val="0"/>
              </a:spcBef>
              <a:spcAft>
                <a:spcPts val="0"/>
              </a:spcAft>
              <a:buNone/>
            </a:pPr>
            <a:endParaRPr dirty="0"/>
          </a:p>
        </p:txBody>
      </p:sp>
    </p:spTree>
    <p:extLst>
      <p:ext uri="{BB962C8B-B14F-4D97-AF65-F5344CB8AC3E}">
        <p14:creationId xmlns:p14="http://schemas.microsoft.com/office/powerpoint/2010/main" val="343922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9856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0446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4137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dirty="0" smtClean="0"/>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ソースで何をしているのかを説明するテキストを書かない場合起こる問題点</a:t>
            </a:r>
            <a:endParaRPr kumimoji="1" lang="en-US" altLang="ja-JP" b="1" dirty="0" smtClean="0">
              <a:solidFill>
                <a:srgbClr val="002060"/>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プログラマが見ても理解するのに時間が掛かるものになる。プログラマ以外は、もっと時間が掛かる。</a:t>
            </a:r>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数値を</a:t>
            </a:r>
            <a:r>
              <a:rPr kumimoji="1" lang="ja-JP" altLang="en-US" b="1" dirty="0" smtClean="0">
                <a:solidFill>
                  <a:srgbClr val="002060"/>
                </a:solidFill>
                <a:latin typeface="ＭＳ ゴシック" panose="020B0609070205080204" pitchFamily="49" charset="-128"/>
                <a:ea typeface="ＭＳ ゴシック" panose="020B0609070205080204" pitchFamily="49" charset="-128"/>
                <a:cs typeface="Arial" panose="020B0604020202020204" pitchFamily="34" charset="0"/>
              </a:rPr>
              <a:t>ソース</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に直接設定することで起こる問題点</a:t>
            </a:r>
            <a:endParaRPr lang="en-US" altLang="ja-JP" dirty="0" smtClean="0">
              <a:solidFill>
                <a:srgbClr val="002060"/>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重大なエラーや見落としにつながる、メンテナンス性が悪いプログラムになる。</a:t>
            </a:r>
            <a:endParaRPr lang="en-US" altLang="ja-JP"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1" lang="en-US" altLang="ja-JP"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1" lang="ja-JP" altLang="en-US"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関数名を分かりやすくしない場合に起こる問題点</a:t>
            </a:r>
            <a:endParaRPr lang="en-US" altLang="ja-JP" dirty="0" smtClean="0">
              <a:solidFill>
                <a:srgbClr val="002060"/>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プログラムの動きが分からない。理解するのに分からない関数名のプログラムを読まなければいけなくなる。</a:t>
            </a: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1" lang="en-US" altLang="ja-JP" dirty="0" smtClean="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3247519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2"/>
      </p:bgRef>
    </p:bg>
    <p:spTree>
      <p:nvGrpSpPr>
        <p:cNvPr id="1" name=""/>
        <p:cNvGrpSpPr/>
        <p:nvPr/>
      </p:nvGrpSpPr>
      <p:grpSpPr>
        <a:xfrm>
          <a:off x="0" y="0"/>
          <a:ext cx="0" cy="0"/>
          <a:chOff x="0" y="0"/>
          <a:chExt cx="0" cy="0"/>
        </a:xfrm>
      </p:grpSpPr>
      <p:sp>
        <p:nvSpPr>
          <p:cNvPr id="16" name="Rectangle 15"/>
          <p:cNvSpPr/>
          <p:nvPr/>
        </p:nvSpPr>
        <p:spPr>
          <a:xfrm>
            <a:off x="1" y="0"/>
            <a:ext cx="9144000" cy="51435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3851910" y="950798"/>
            <a:ext cx="1440180"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3937635" y="950798"/>
            <a:ext cx="1268730" cy="483971"/>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71281" y="1568447"/>
            <a:ext cx="6801440" cy="1943100"/>
          </a:xfrm>
        </p:spPr>
        <p:txBody>
          <a:bodyPr tIns="45720" bIns="45720" anchor="ctr">
            <a:noAutofit/>
          </a:bodyPr>
          <a:lstStyle>
            <a:lvl1pPr algn="ctr">
              <a:lnSpc>
                <a:spcPct val="83000"/>
              </a:lnSpc>
              <a:defRPr lang="en-US" sz="5400" b="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71575" y="3511547"/>
            <a:ext cx="6803136" cy="342901"/>
          </a:xfrm>
        </p:spPr>
        <p:txBody>
          <a:bodyPr>
            <a:normAutofit/>
          </a:bodyPr>
          <a:lstStyle>
            <a:lvl1pPr marL="0" indent="0" algn="ctr">
              <a:spcBef>
                <a:spcPts val="0"/>
              </a:spcBef>
              <a:buNone/>
              <a:defRPr sz="1200" spc="60" baseline="0">
                <a:solidFill>
                  <a:schemeClr val="tx2">
                    <a:lumMod val="75000"/>
                  </a:schemeClr>
                </a:solidFill>
              </a:defRPr>
            </a:lvl1pPr>
            <a:lvl2pPr marL="342900" indent="0" algn="ctr">
              <a:buNone/>
              <a:defRPr sz="1200"/>
            </a:lvl2pPr>
            <a:lvl3pPr marL="685800" indent="0" algn="ctr">
              <a:buNone/>
              <a:defRPr sz="12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smtClean="0"/>
              <a:t>マスター サブタイトルの書式設定</a:t>
            </a:r>
            <a:endParaRPr lang="en-US" dirty="0"/>
          </a:p>
        </p:txBody>
      </p:sp>
      <p:sp>
        <p:nvSpPr>
          <p:cNvPr id="20" name="Date Placeholder 19"/>
          <p:cNvSpPr>
            <a:spLocks noGrp="1"/>
          </p:cNvSpPr>
          <p:nvPr>
            <p:ph type="dt" sz="half" idx="10"/>
          </p:nvPr>
        </p:nvSpPr>
        <p:spPr>
          <a:xfrm>
            <a:off x="3989070" y="1005942"/>
            <a:ext cx="1165860" cy="395410"/>
          </a:xfrm>
        </p:spPr>
        <p:txBody>
          <a:bodyPr/>
          <a:lstStyle>
            <a:lvl1pPr algn="ctr">
              <a:defRPr sz="975" spc="0" baseline="0">
                <a:solidFill>
                  <a:srgbClr val="FFFFFF"/>
                </a:solidFill>
                <a:latin typeface="+mn-lt"/>
              </a:defRPr>
            </a:lvl1pPr>
          </a:lstStyle>
          <a:p>
            <a:fld id="{B61BEF0D-F0BB-DE4B-95CE-6DB70DBA9567}" type="datetimeFigureOut">
              <a:rPr lang="en-US" smtClean="0"/>
              <a:pPr/>
              <a:t>7/25/2023</a:t>
            </a:fld>
            <a:endParaRPr lang="en-US" dirty="0"/>
          </a:p>
        </p:txBody>
      </p:sp>
      <p:sp>
        <p:nvSpPr>
          <p:cNvPr id="21" name="Footer Placeholder 20"/>
          <p:cNvSpPr>
            <a:spLocks noGrp="1"/>
          </p:cNvSpPr>
          <p:nvPr>
            <p:ph type="ftr" sz="quarter" idx="11"/>
          </p:nvPr>
        </p:nvSpPr>
        <p:spPr>
          <a:xfrm>
            <a:off x="1090422" y="3909060"/>
            <a:ext cx="4429125" cy="17145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6455190" y="3909060"/>
            <a:ext cx="1583911" cy="171450"/>
          </a:xfrm>
        </p:spPr>
        <p:txBody>
          <a:bodyPr/>
          <a:lstStyle>
            <a:lvl1pPr>
              <a:defRPr>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742172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7/25/2023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963415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571500"/>
            <a:ext cx="1771650" cy="3943350"/>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571500"/>
            <a:ext cx="6057900" cy="3943350"/>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13361951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extLst>
      <p:ext uri="{BB962C8B-B14F-4D97-AF65-F5344CB8AC3E}">
        <p14:creationId xmlns:p14="http://schemas.microsoft.com/office/powerpoint/2010/main" val="4217154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24925240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16" name="Rectangle 15"/>
          <p:cNvSpPr/>
          <p:nvPr/>
        </p:nvSpPr>
        <p:spPr>
          <a:xfrm>
            <a:off x="8838" y="0"/>
            <a:ext cx="9144000" cy="51435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3851910" y="950798"/>
            <a:ext cx="144018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3937635" y="950798"/>
            <a:ext cx="1268730" cy="483971"/>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172717" y="1570732"/>
            <a:ext cx="6803136" cy="1940814"/>
          </a:xfrm>
        </p:spPr>
        <p:txBody>
          <a:bodyPr anchor="ctr">
            <a:noAutofit/>
          </a:bodyPr>
          <a:lstStyle>
            <a:lvl1pPr algn="ctr">
              <a:lnSpc>
                <a:spcPct val="83000"/>
              </a:lnSpc>
              <a:defRPr lang="en-US" sz="540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172718" y="3511547"/>
            <a:ext cx="6803136" cy="342900"/>
          </a:xfrm>
        </p:spPr>
        <p:txBody>
          <a:bodyPr anchor="t">
            <a:normAutofit/>
          </a:bodyPr>
          <a:lstStyle>
            <a:lvl1pPr marL="0" indent="0" algn="ctr">
              <a:buNone/>
              <a:tabLst>
                <a:tab pos="1975247" algn="l"/>
              </a:tabLst>
              <a:defRPr sz="1200">
                <a:solidFill>
                  <a:schemeClr val="tx2"/>
                </a:solidFill>
                <a:effectLst/>
              </a:defRPr>
            </a:lvl1pPr>
            <a:lvl2pPr marL="342900" indent="0">
              <a:buNone/>
              <a:defRPr sz="120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991356" y="1008377"/>
            <a:ext cx="1165860" cy="397764"/>
          </a:xfrm>
        </p:spPr>
        <p:txBody>
          <a:bodyPr/>
          <a:lstStyle>
            <a:lvl1pPr algn="ctr">
              <a:defRPr lang="en-US" sz="975" kern="1200" spc="0" baseline="0">
                <a:solidFill>
                  <a:srgbClr val="FFFFFF"/>
                </a:solidFill>
                <a:latin typeface="+mn-lt"/>
                <a:ea typeface="+mn-ea"/>
                <a:cs typeface="+mn-cs"/>
              </a:defRPr>
            </a:lvl1pPr>
          </a:lstStyle>
          <a:p>
            <a:fld id="{B61BEF0D-F0BB-DE4B-95CE-6DB70DBA9567}" type="datetimeFigureOut">
              <a:rPr lang="en-US" smtClean="0"/>
              <a:pPr/>
              <a:t>7/25/2023</a:t>
            </a:fld>
            <a:endParaRPr lang="en-US" dirty="0"/>
          </a:p>
        </p:txBody>
      </p:sp>
      <p:sp>
        <p:nvSpPr>
          <p:cNvPr id="5" name="Footer Placeholder 4"/>
          <p:cNvSpPr>
            <a:spLocks noGrp="1"/>
          </p:cNvSpPr>
          <p:nvPr>
            <p:ph type="ftr" sz="quarter" idx="11"/>
          </p:nvPr>
        </p:nvSpPr>
        <p:spPr>
          <a:xfrm>
            <a:off x="1090422" y="3909060"/>
            <a:ext cx="4430268" cy="17145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6453378" y="3909060"/>
            <a:ext cx="1584198" cy="171450"/>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403156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80010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77774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7/25/2023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7641655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2386" y="1555751"/>
            <a:ext cx="3566160" cy="480060"/>
          </a:xfrm>
        </p:spPr>
        <p:txBody>
          <a:bodyPr anchor="ctr">
            <a:normAutofit/>
          </a:bodyPr>
          <a:lstStyle>
            <a:lvl1pPr marL="0" indent="0" algn="ctr">
              <a:spcBef>
                <a:spcPts val="0"/>
              </a:spcBef>
              <a:buNone/>
              <a:defRPr sz="1350" b="0">
                <a:solidFill>
                  <a:schemeClr val="tx2"/>
                </a:solidFill>
                <a:latin typeface="+mn-lt"/>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4" name="Content Placeholder 3"/>
          <p:cNvSpPr>
            <a:spLocks noGrp="1"/>
          </p:cNvSpPr>
          <p:nvPr>
            <p:ph sz="half" idx="2"/>
          </p:nvPr>
        </p:nvSpPr>
        <p:spPr>
          <a:xfrm>
            <a:off x="802386" y="2066924"/>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780026" y="1555751"/>
            <a:ext cx="3566160" cy="480060"/>
          </a:xfrm>
        </p:spPr>
        <p:txBody>
          <a:bodyPr anchor="ctr">
            <a:normAutofit/>
          </a:bodyPr>
          <a:lstStyle>
            <a:lvl1pPr marL="0" indent="0" algn="ctr">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780026" y="2067436"/>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38543972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015658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7/25/2023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9195473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5" name="Rectangle 14"/>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5544"/>
            <a:ext cx="1823085" cy="1234440"/>
          </a:xfrm>
        </p:spPr>
        <p:txBody>
          <a:bodyPr anchor="b">
            <a:normAutofit/>
          </a:bodyPr>
          <a:lstStyle>
            <a:lvl1pPr algn="l" defTabSz="685800" rtl="0" eaLnBrk="1" latinLnBrk="0" hangingPunct="1">
              <a:lnSpc>
                <a:spcPct val="90000"/>
              </a:lnSpc>
              <a:spcBef>
                <a:spcPct val="0"/>
              </a:spcBef>
              <a:buNone/>
              <a:defRPr lang="en-US" sz="2100" b="0" kern="1200" cap="none" spc="0" baseline="0" dirty="0">
                <a:solidFill>
                  <a:schemeClr val="tx1"/>
                </a:solidFill>
                <a:effectLst/>
                <a:latin typeface="+mj-lt"/>
                <a:ea typeface="+mn-ea"/>
                <a:cs typeface="+mn-cs"/>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14350" y="457200"/>
            <a:ext cx="5829300" cy="4000500"/>
          </a:xfrm>
        </p:spPr>
        <p:txBody>
          <a:bodyPr/>
          <a:lstStyle>
            <a:lvl1pPr>
              <a:defRPr sz="1425"/>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972300" y="1714500"/>
            <a:ext cx="1823085" cy="2628900"/>
          </a:xfrm>
        </p:spPr>
        <p:txBody>
          <a:bodyPr>
            <a:normAutofit/>
          </a:bodyPr>
          <a:lstStyle>
            <a:lvl1pPr marL="0" indent="0">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8" name="Date Placeholder 7"/>
          <p:cNvSpPr>
            <a:spLocks noGrp="1"/>
          </p:cNvSpPr>
          <p:nvPr>
            <p:ph type="dt" sz="half" idx="10"/>
          </p:nvPr>
        </p:nvSpPr>
        <p:spPr/>
        <p:txBody>
          <a:bodyPr/>
          <a:lstStyle/>
          <a:p>
            <a:fld id="{42A54C80-263E-416B-A8E0-580EDEADCBDC}" type="datetimeFigureOut">
              <a:rPr lang="en-US" smtClean="0"/>
              <a:t>7/25/2023</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2" name="Rectangle 11"/>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1412190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14" name="Rectangle 13"/>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2628"/>
            <a:ext cx="1824228" cy="1234440"/>
          </a:xfrm>
        </p:spPr>
        <p:txBody>
          <a:bodyPr anchor="b">
            <a:noAutofit/>
          </a:bodyPr>
          <a:lstStyle>
            <a:lvl1pPr algn="l">
              <a:defRPr sz="2100" b="0">
                <a:solidFill>
                  <a:schemeClr val="tx1"/>
                </a:solidFill>
                <a:latin typeface="+mj-lt"/>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71449" y="178308"/>
            <a:ext cx="6398514" cy="4786884"/>
          </a:xfrm>
          <a:solidFill>
            <a:schemeClr val="accent6">
              <a:lumMod val="60000"/>
              <a:lumOff val="40000"/>
            </a:schemeClr>
          </a:solidFill>
          <a:ln>
            <a:noFill/>
          </a:ln>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smtClean="0"/>
              <a:t>図を追加</a:t>
            </a:r>
            <a:endParaRPr lang="en-US" dirty="0"/>
          </a:p>
        </p:txBody>
      </p:sp>
      <p:sp>
        <p:nvSpPr>
          <p:cNvPr id="4" name="Text Placeholder 3"/>
          <p:cNvSpPr>
            <a:spLocks noGrp="1"/>
          </p:cNvSpPr>
          <p:nvPr>
            <p:ph type="body" sz="half" idx="2"/>
          </p:nvPr>
        </p:nvSpPr>
        <p:spPr>
          <a:xfrm>
            <a:off x="6972300" y="1714500"/>
            <a:ext cx="1824228" cy="2626614"/>
          </a:xfrm>
        </p:spPr>
        <p:txBody>
          <a:bodyPr>
            <a:normAutofit/>
          </a:bodyPr>
          <a:lstStyle>
            <a:lvl1pPr marL="0" indent="0" algn="l">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B61BEF0D-F0BB-DE4B-95CE-6DB70DBA9567}" type="datetimeFigureOut">
              <a:rPr lang="en-US" smtClean="0"/>
              <a:pPr/>
              <a:t>7/25/2023</a:t>
            </a:fld>
            <a:endParaRPr lang="en-US" dirty="0"/>
          </a:p>
        </p:txBody>
      </p:sp>
      <p:sp>
        <p:nvSpPr>
          <p:cNvPr id="6" name="Footer Placeholder 5"/>
          <p:cNvSpPr>
            <a:spLocks noGrp="1"/>
          </p:cNvSpPr>
          <p:nvPr>
            <p:ph type="ftr" sz="quarter" idx="11"/>
          </p:nvPr>
        </p:nvSpPr>
        <p:spPr/>
        <p:txBody>
          <a:bodyPr/>
          <a:lstStyle>
            <a:lvl1pPr marL="0" algn="r" defTabSz="685800" rtl="0" eaLnBrk="1" latinLnBrk="0" hangingPunct="1">
              <a:defRPr lang="en-US" sz="75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0" name="Rectangle 9"/>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9801991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176022" y="178308"/>
            <a:ext cx="8791956" cy="4786884"/>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800100" y="481946"/>
            <a:ext cx="7543800" cy="1028700"/>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0100" y="1577340"/>
            <a:ext cx="7543800" cy="2948940"/>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292098" y="4660901"/>
            <a:ext cx="2057400" cy="192024"/>
          </a:xfrm>
          <a:prstGeom prst="rect">
            <a:avLst/>
          </a:prstGeom>
        </p:spPr>
        <p:txBody>
          <a:bodyPr vert="horz" lIns="91440" tIns="45720" rIns="91440" bIns="45720" rtlCol="0" anchor="b"/>
          <a:lstStyle>
            <a:lvl1pPr algn="l">
              <a:defRPr sz="750">
                <a:solidFill>
                  <a:schemeClr val="tx1">
                    <a:lumMod val="75000"/>
                    <a:lumOff val="25000"/>
                  </a:schemeClr>
                </a:solidFill>
              </a:defRPr>
            </a:lvl1pPr>
          </a:lstStyle>
          <a:p>
            <a:fld id="{B61BEF0D-F0BB-DE4B-95CE-6DB70DBA9567}" type="datetimeFigureOut">
              <a:rPr lang="en-US" smtClean="0"/>
              <a:pPr/>
              <a:t>7/25/2023</a:t>
            </a:fld>
            <a:endParaRPr lang="en-US" dirty="0"/>
          </a:p>
        </p:txBody>
      </p:sp>
      <p:sp>
        <p:nvSpPr>
          <p:cNvPr id="5" name="Footer Placeholder 4"/>
          <p:cNvSpPr>
            <a:spLocks noGrp="1"/>
          </p:cNvSpPr>
          <p:nvPr>
            <p:ph type="ftr" sz="quarter" idx="3"/>
          </p:nvPr>
        </p:nvSpPr>
        <p:spPr>
          <a:xfrm>
            <a:off x="2617470" y="4660901"/>
            <a:ext cx="3909060" cy="192024"/>
          </a:xfrm>
          <a:prstGeom prst="rect">
            <a:avLst/>
          </a:prstGeom>
        </p:spPr>
        <p:txBody>
          <a:bodyPr vert="horz" lIns="91440" tIns="45720" rIns="91440" bIns="45720" rtlCol="0" anchor="b"/>
          <a:lstStyle>
            <a:lvl1pPr algn="ctr">
              <a:defRPr sz="75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7761401" y="4660901"/>
            <a:ext cx="1097280" cy="192024"/>
          </a:xfrm>
          <a:prstGeom prst="rect">
            <a:avLst/>
          </a:prstGeom>
        </p:spPr>
        <p:txBody>
          <a:bodyPr vert="horz" lIns="91440" tIns="45720" rIns="91440" bIns="45720" rtlCol="0" anchor="b"/>
          <a:lstStyle>
            <a:lvl1pPr algn="r">
              <a:defRPr sz="750">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8" name="Rectangle 7"/>
          <p:cNvSpPr/>
          <p:nvPr/>
        </p:nvSpPr>
        <p:spPr>
          <a:xfrm>
            <a:off x="278892" y="281178"/>
            <a:ext cx="8586216" cy="4581144"/>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73090416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Lst>
  <p:hf sldNum="0" hdr="0" ftr="0" dt="0"/>
  <p:txStyles>
    <p:titleStyle>
      <a:lvl1pPr algn="l" defTabSz="685800" rtl="0" eaLnBrk="1" latinLnBrk="0" hangingPunct="1">
        <a:lnSpc>
          <a:spcPct val="90000"/>
        </a:lnSpc>
        <a:spcBef>
          <a:spcPct val="0"/>
        </a:spcBef>
        <a:buNone/>
        <a:defRPr kumimoji="1" lang="en-US" sz="3600" kern="1200" cap="none" spc="0" baseline="0" dirty="0">
          <a:solidFill>
            <a:schemeClr val="tx1">
              <a:lumMod val="85000"/>
              <a:lumOff val="15000"/>
            </a:schemeClr>
          </a:solidFill>
          <a:effectLst/>
          <a:latin typeface="+mj-lt"/>
          <a:ea typeface="+mn-ea"/>
          <a:cs typeface="+mn-cs"/>
        </a:defRPr>
      </a:lvl1pPr>
    </p:titleStyle>
    <p:body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kumimoji="1"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8" Type="http://schemas.openxmlformats.org/officeDocument/2006/relationships/hyperlink" Target="https://sketchfab.com/3d-models/low-poly-desert-87f3124d9d2743c4986cdcedce269bae" TargetMode="External"/><Relationship Id="rId13" Type="http://schemas.openxmlformats.org/officeDocument/2006/relationships/hyperlink" Target="https://materialforwardvfx.wixsite.com/materialforward/asset" TargetMode="External"/><Relationship Id="rId3" Type="http://schemas.openxmlformats.org/officeDocument/2006/relationships/hyperlink" Target="http://marupeke296.com/NGDV_No2_CSVTable.html" TargetMode="External"/><Relationship Id="rId7" Type="http://schemas.openxmlformats.org/officeDocument/2006/relationships/hyperlink" Target="https://www.mixamo.com/#/?page=1&amp;type=Character" TargetMode="External"/><Relationship Id="rId12" Type="http://schemas.openxmlformats.org/officeDocument/2006/relationships/hyperlink" Target="https://nureyon.com/mouse-1?pattern=2" TargetMode="External"/><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hyperlink" Target="https://soundeffect-lab.info/sound/battle/" TargetMode="External"/><Relationship Id="rId11" Type="http://schemas.openxmlformats.org/officeDocument/2006/relationships/hyperlink" Target="http://www.etaro.net/archives/5325" TargetMode="External"/><Relationship Id="rId5" Type="http://schemas.openxmlformats.org/officeDocument/2006/relationships/hyperlink" Target="https://dova-s.jp/bgm/play17228.html" TargetMode="External"/><Relationship Id="rId10" Type="http://schemas.openxmlformats.org/officeDocument/2006/relationships/hyperlink" Target="http://www.etaro.net/archives/6388" TargetMode="External"/><Relationship Id="rId4" Type="http://schemas.openxmlformats.org/officeDocument/2006/relationships/hyperlink" Target="https://dova-s.jp/bgm/play1499.html" TargetMode="External"/><Relationship Id="rId9" Type="http://schemas.openxmlformats.org/officeDocument/2006/relationships/hyperlink" Target="https://sketchfab.com/3d-models/anime-starry-night-db0952ccd1ee4c77a1a07709b3d4f4f0"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ctr" anchorCtr="0">
            <a:normAutofit/>
          </a:bodyPr>
          <a:lstStyle/>
          <a:p>
            <a:pPr marL="0" lvl="0" indent="0" rtl="0">
              <a:spcBef>
                <a:spcPts val="0"/>
              </a:spcBef>
              <a:spcAft>
                <a:spcPts val="0"/>
              </a:spcAft>
              <a:buNone/>
            </a:pPr>
            <a:r>
              <a:rPr lang="en-US" cap="none" dirty="0" smtClean="0">
                <a:solidFill>
                  <a:srgbClr val="C00000"/>
                </a:solidFill>
              </a:rPr>
              <a:t>Ravine Bottom</a:t>
            </a:r>
            <a:endParaRPr lang="en-US" cap="none" dirty="0">
              <a:solidFill>
                <a:srgbClr val="C00000"/>
              </a:solidFill>
            </a:endParaRPr>
          </a:p>
        </p:txBody>
      </p:sp>
      <p:sp>
        <p:nvSpPr>
          <p:cNvPr id="55" name="Google Shape;55;p13"/>
          <p:cNvSpPr txBox="1">
            <a:spLocks noGrp="1"/>
          </p:cNvSpPr>
          <p:nvPr>
            <p:ph type="subTitle" idx="1"/>
          </p:nvPr>
        </p:nvSpPr>
        <p:spPr>
          <a:prstGeom prst="rect">
            <a:avLst/>
          </a:prstGeom>
          <a:ln>
            <a:noFill/>
          </a:ln>
        </p:spPr>
        <p:txBody>
          <a:bodyPr spcFirstLastPara="1" wrap="square" lIns="91425" tIns="91425" rIns="91425" bIns="91425" anchor="t" anchorCtr="0">
            <a:normAutofit fontScale="92500" lnSpcReduction="10000"/>
          </a:bodyPr>
          <a:lstStyle/>
          <a:p>
            <a:pPr marL="0" lvl="0" indent="0" algn="r" rtl="0">
              <a:spcBef>
                <a:spcPts val="0"/>
              </a:spcBef>
              <a:spcAft>
                <a:spcPts val="0"/>
              </a:spcAft>
              <a:buNone/>
            </a:pPr>
            <a:r>
              <a:rPr lang="ja" dirty="0" smtClean="0">
                <a:solidFill>
                  <a:srgbClr val="C00000"/>
                </a:solidFill>
              </a:rPr>
              <a:t>名前</a:t>
            </a:r>
            <a:r>
              <a:rPr lang="en-US" altLang="ja" dirty="0" smtClean="0">
                <a:solidFill>
                  <a:srgbClr val="C00000"/>
                </a:solidFill>
              </a:rPr>
              <a:t>:</a:t>
            </a:r>
            <a:r>
              <a:rPr lang="ja-JP" altLang="en-US" dirty="0" smtClean="0">
                <a:solidFill>
                  <a:srgbClr val="C00000"/>
                </a:solidFill>
              </a:rPr>
              <a:t>　福島　慶悟</a:t>
            </a:r>
            <a:endParaRPr dirty="0">
              <a:solidFill>
                <a:srgbClr val="C0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solidFill>
                  <a:srgbClr val="002060"/>
                </a:solidFill>
                <a:latin typeface="ＭＳ ゴシック" panose="020B0609070205080204" pitchFamily="49" charset="-128"/>
                <a:ea typeface="ＭＳ ゴシック" panose="020B0609070205080204" pitchFamily="49" charset="-128"/>
              </a:rPr>
              <a:t>８</a:t>
            </a:r>
            <a:r>
              <a:rPr lang="ja" dirty="0" smtClean="0">
                <a:solidFill>
                  <a:srgbClr val="002060"/>
                </a:solidFill>
                <a:latin typeface="ＭＳ ゴシック" panose="020B0609070205080204" pitchFamily="49" charset="-128"/>
                <a:ea typeface="ＭＳ ゴシック" panose="020B0609070205080204" pitchFamily="49" charset="-128"/>
              </a:rPr>
              <a:t>．</a:t>
            </a:r>
            <a:r>
              <a:rPr lang="ja-JP" altLang="en-US" sz="3100" dirty="0" smtClean="0">
                <a:solidFill>
                  <a:srgbClr val="002060"/>
                </a:solidFill>
                <a:latin typeface="ＭＳ ゴシック" panose="020B0609070205080204" pitchFamily="49" charset="-128"/>
                <a:ea typeface="ＭＳ ゴシック" panose="020B0609070205080204" pitchFamily="49" charset="-128"/>
              </a:rPr>
              <a:t>制作中に意識して気を付けたところ</a:t>
            </a:r>
            <a:endParaRPr sz="2000" dirty="0">
              <a:solidFill>
                <a:srgbClr val="002060"/>
              </a:solidFill>
              <a:latin typeface="ＭＳ ゴシック" panose="020B0609070205080204" pitchFamily="49" charset="-128"/>
              <a:ea typeface="ＭＳ ゴシック" panose="020B0609070205080204" pitchFamily="49" charset="-128"/>
            </a:endParaRPr>
          </a:p>
        </p:txBody>
      </p:sp>
      <p:sp>
        <p:nvSpPr>
          <p:cNvPr id="5" name="テキスト プレースホルダー 4"/>
          <p:cNvSpPr txBox="1">
            <a:spLocks noGrp="1"/>
          </p:cNvSpPr>
          <p:nvPr>
            <p:ph type="body" idx="1"/>
          </p:nvPr>
        </p:nvSpPr>
        <p:spPr>
          <a:xfrm>
            <a:off x="339865" y="1540894"/>
            <a:ext cx="8698939" cy="2612223"/>
          </a:xfrm>
          <a:prstGeom prst="rect">
            <a:avLst/>
          </a:prstGeom>
          <a:noFill/>
        </p:spPr>
        <p:txBody>
          <a:bodyPr wrap="square" rtlCol="0">
            <a:spAutoFit/>
          </a:bodyPr>
          <a:lstStyle/>
          <a:p>
            <a:pPr marL="114300" indent="0">
              <a:buNone/>
            </a:pPr>
            <a:r>
              <a:rPr kumimoji="1" lang="ja-JP" altLang="en-US" sz="1600" b="1" dirty="0" smtClean="0">
                <a:solidFill>
                  <a:srgbClr val="002060"/>
                </a:solidFill>
                <a:latin typeface="ＭＳ 明朝" panose="02020609040205080304" pitchFamily="17" charset="-128"/>
                <a:ea typeface="ＭＳ 明朝" panose="02020609040205080304" pitchFamily="17" charset="-128"/>
              </a:rPr>
              <a:t>■</a:t>
            </a:r>
            <a:r>
              <a:rPr kumimoji="1" lang="ja-JP" altLang="en-US" sz="1600" b="1" dirty="0" smtClean="0">
                <a:solidFill>
                  <a:srgbClr val="002060"/>
                </a:solidFill>
                <a:latin typeface="ＭＳ ゴシック" panose="020B0609070205080204" pitchFamily="49" charset="-128"/>
                <a:ea typeface="ＭＳ ゴシック" panose="020B0609070205080204" pitchFamily="49" charset="-128"/>
              </a:rPr>
              <a:t>なぜそう考えて制作していたか説明すると</a:t>
            </a:r>
            <a:endParaRPr kumimoji="1" lang="en-US" altLang="ja-JP" dirty="0" smtClean="0">
              <a:latin typeface="ＭＳ ゴシック" panose="020B0609070205080204" pitchFamily="49" charset="-128"/>
              <a:ea typeface="ＭＳ ゴシック" panose="020B0609070205080204" pitchFamily="49" charset="-128"/>
            </a:endParaRPr>
          </a:p>
          <a:p>
            <a:pPr marL="114300" indent="0">
              <a:lnSpc>
                <a:spcPct val="250000"/>
              </a:lnSpc>
              <a:buNone/>
            </a:pP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ソースで何をしているのかを説明するテキストを書かない場合起こる問題点</a:t>
            </a:r>
            <a:endParaRPr kumimoji="1" lang="en-US" altLang="ja-JP" dirty="0" smtClean="0">
              <a:solidFill>
                <a:srgbClr val="002060"/>
              </a:solidFill>
            </a:endParaRPr>
          </a:p>
          <a:p>
            <a:pPr marL="114300" indent="0">
              <a:buNone/>
            </a:pP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プログラマが見ても理解するのに時間が掛かるものになる。</a:t>
            </a:r>
            <a:endParaRPr kumimoji="1" lang="en-US" altLang="ja-JP" dirty="0" smtClean="0">
              <a:solidFill>
                <a:schemeClr val="accent2">
                  <a:lumMod val="50000"/>
                </a:schemeClr>
              </a:solidFill>
              <a:latin typeface="ＭＳ 明朝" panose="02020609040205080304" pitchFamily="17" charset="-128"/>
              <a:ea typeface="ＭＳ 明朝" panose="02020609040205080304" pitchFamily="17" charset="-128"/>
            </a:endParaRPr>
          </a:p>
          <a:p>
            <a:pPr marL="114300" indent="0">
              <a:lnSpc>
                <a:spcPct val="250000"/>
              </a:lnSpc>
              <a:buNone/>
            </a:pP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数値を</a:t>
            </a:r>
            <a:r>
              <a:rPr kumimoji="1" lang="ja-JP" altLang="en-US" b="1" dirty="0" smtClean="0">
                <a:solidFill>
                  <a:srgbClr val="002060"/>
                </a:solidFill>
                <a:latin typeface="ＭＳ ゴシック" panose="020B0609070205080204" pitchFamily="49" charset="-128"/>
                <a:ea typeface="ＭＳ ゴシック" panose="020B0609070205080204" pitchFamily="49" charset="-128"/>
                <a:cs typeface="Arial" panose="020B0604020202020204" pitchFamily="34" charset="0"/>
              </a:rPr>
              <a:t>ソース</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に直接設定することで起こる問題点</a:t>
            </a:r>
            <a:endParaRPr lang="en-US" altLang="ja-JP" dirty="0" smtClean="0">
              <a:solidFill>
                <a:srgbClr val="002060"/>
              </a:solidFill>
            </a:endParaRPr>
          </a:p>
          <a:p>
            <a:pPr marL="114300" indent="0">
              <a:buNone/>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メンテナンス性が悪いプログラムになる。</a:t>
            </a:r>
            <a:endParaRPr lang="en-US" altLang="ja-JP" dirty="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a:p>
            <a:pPr marL="114300" indent="0">
              <a:lnSpc>
                <a:spcPct val="250000"/>
              </a:lnSpc>
              <a:buNone/>
            </a:pP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関数名を分かりやすくしない場合に起こる問題点</a:t>
            </a:r>
            <a:endParaRPr lang="en-US" altLang="ja-JP" dirty="0">
              <a:solidFill>
                <a:srgbClr val="002060"/>
              </a:solidFill>
              <a:latin typeface="Arial" panose="020B0604020202020204" pitchFamily="34" charset="0"/>
              <a:cs typeface="Arial" panose="020B0604020202020204" pitchFamily="34" charset="0"/>
            </a:endParaRPr>
          </a:p>
          <a:p>
            <a:pPr marL="114300" indent="0">
              <a:buNone/>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プログラムの動きが分からない。</a:t>
            </a: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p:txBody>
      </p:sp>
    </p:spTree>
    <p:extLst>
      <p:ext uri="{BB962C8B-B14F-4D97-AF65-F5344CB8AC3E}">
        <p14:creationId xmlns:p14="http://schemas.microsoft.com/office/powerpoint/2010/main" val="30418611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72;p16"/>
          <p:cNvSpPr txBox="1">
            <a:spLocks noGrp="1"/>
          </p:cNvSpPr>
          <p:nvPr>
            <p:ph type="title"/>
          </p:nvPr>
        </p:nvSpPr>
        <p:spPr>
          <a:xfrm>
            <a:off x="311700" y="445025"/>
            <a:ext cx="8520600" cy="572700"/>
          </a:xfrm>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ＭＳ ゴシック" panose="020B0609070205080204" pitchFamily="49" charset="-128"/>
                <a:ea typeface="ＭＳ ゴシック" panose="020B0609070205080204" pitchFamily="49" charset="-128"/>
              </a:rPr>
              <a:t>９</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実際のソースファイル</a:t>
            </a:r>
            <a:r>
              <a:rPr lang="en-US" altLang="ja-JP" sz="28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回避処理の途中まで</a:t>
            </a:r>
            <a:r>
              <a:rPr lang="en-US" altLang="ja-JP" sz="2800" dirty="0" smtClean="0">
                <a:solidFill>
                  <a:srgbClr val="002060"/>
                </a:solidFill>
                <a:latin typeface="ＭＳ ゴシック" panose="020B0609070205080204" pitchFamily="49" charset="-128"/>
                <a:ea typeface="ＭＳ ゴシック" panose="020B0609070205080204" pitchFamily="49" charset="-128"/>
              </a:rPr>
              <a:t>)</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370" y="1233157"/>
            <a:ext cx="6053335" cy="3416727"/>
          </a:xfrm>
          <a:prstGeom prst="rect">
            <a:avLst/>
          </a:prstGeom>
        </p:spPr>
      </p:pic>
    </p:spTree>
    <p:extLst>
      <p:ext uri="{BB962C8B-B14F-4D97-AF65-F5344CB8AC3E}">
        <p14:creationId xmlns:p14="http://schemas.microsoft.com/office/powerpoint/2010/main" val="23342373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en-US" altLang="ja" sz="3200" dirty="0">
                <a:solidFill>
                  <a:srgbClr val="002060"/>
                </a:solidFill>
                <a:latin typeface="ＭＳ ゴシック" panose="020B0609070205080204" pitchFamily="49" charset="-128"/>
                <a:ea typeface="ＭＳ ゴシック" panose="020B0609070205080204" pitchFamily="49" charset="-128"/>
              </a:rPr>
              <a:t>10</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まとめ</a:t>
            </a:r>
            <a:r>
              <a:rPr lang="en-US" altLang="ja-JP" sz="2800" dirty="0">
                <a:solidFill>
                  <a:srgbClr val="002060"/>
                </a:solidFill>
                <a:latin typeface="ＭＳ ゴシック" panose="020B0609070205080204" pitchFamily="49" charset="-128"/>
                <a:ea typeface="ＭＳ ゴシック" panose="020B0609070205080204" pitchFamily="49" charset="-128"/>
              </a:rPr>
              <a:t/>
            </a:r>
            <a:br>
              <a:rPr lang="en-US" altLang="ja-JP" sz="2800" dirty="0">
                <a:solidFill>
                  <a:srgbClr val="002060"/>
                </a:solidFill>
                <a:latin typeface="ＭＳ ゴシック" panose="020B0609070205080204" pitchFamily="49" charset="-128"/>
                <a:ea typeface="ＭＳ ゴシック" panose="020B0609070205080204" pitchFamily="49" charset="-128"/>
              </a:rPr>
            </a:br>
            <a:endParaRPr lang="en-US" sz="3200" dirty="0">
              <a:solidFill>
                <a:srgbClr val="002060"/>
              </a:solidFill>
              <a:latin typeface="ＭＳ ゴシック" panose="020B0609070205080204" pitchFamily="49" charset="-128"/>
              <a:ea typeface="ＭＳ ゴシック" panose="020B0609070205080204" pitchFamily="49" charset="-128"/>
            </a:endParaRPr>
          </a:p>
        </p:txBody>
      </p:sp>
      <p:sp>
        <p:nvSpPr>
          <p:cNvPr id="4" name="正方形/長方形 3"/>
          <p:cNvSpPr/>
          <p:nvPr/>
        </p:nvSpPr>
        <p:spPr>
          <a:xfrm>
            <a:off x="419100" y="2124603"/>
            <a:ext cx="8191500" cy="1175706"/>
          </a:xfrm>
          <a:prstGeom prst="rect">
            <a:avLst/>
          </a:prstGeom>
        </p:spPr>
        <p:txBody>
          <a:bodyPr wrap="square">
            <a:spAutoFit/>
          </a:bodyPr>
          <a:lstStyle/>
          <a:p>
            <a:pPr marL="0" indent="0">
              <a:lnSpc>
                <a:spcPct val="120000"/>
              </a:lnSpc>
              <a:spcAft>
                <a:spcPts val="1200"/>
              </a:spcAft>
              <a:buNone/>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a:t>
            </a:r>
            <a:r>
              <a:rPr lang="ja-JP" altLang="en-US" b="1" dirty="0" smtClean="0">
                <a:solidFill>
                  <a:schemeClr val="accent2">
                    <a:lumMod val="50000"/>
                  </a:schemeClr>
                </a:solidFill>
                <a:latin typeface="ＭＳ ゴシック" panose="020B0609070205080204" pitchFamily="49" charset="-128"/>
                <a:ea typeface="ＭＳ ゴシック" panose="020B0609070205080204" pitchFamily="49" charset="-128"/>
              </a:rPr>
              <a:t>ネットや書物で調べ、苦心しつつもパラメータファイルを考え導入した</a:t>
            </a:r>
            <a:endParaRPr lang="en-US" altLang="ja-JP" b="1" dirty="0" smtClean="0">
              <a:solidFill>
                <a:schemeClr val="accent2">
                  <a:lumMod val="50000"/>
                </a:schemeClr>
              </a:solidFill>
              <a:latin typeface="ＭＳ ゴシック" panose="020B0609070205080204" pitchFamily="49" charset="-128"/>
              <a:ea typeface="ＭＳ ゴシック" panose="020B0609070205080204" pitchFamily="49" charset="-128"/>
            </a:endParaRPr>
          </a:p>
          <a:p>
            <a:pPr marL="0" indent="0">
              <a:lnSpc>
                <a:spcPct val="120000"/>
              </a:lnSpc>
              <a:spcAft>
                <a:spcPts val="1200"/>
              </a:spcAft>
              <a:buNone/>
            </a:pP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a:lnSpc>
                <a:spcPct val="120000"/>
              </a:lnSpc>
              <a:spcAft>
                <a:spcPts val="1200"/>
              </a:spcAft>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a:t>
            </a:r>
            <a:r>
              <a:rPr lang="ja-JP" altLang="en-US" b="1" dirty="0" smtClean="0">
                <a:solidFill>
                  <a:schemeClr val="accent2">
                    <a:lumMod val="50000"/>
                  </a:schemeClr>
                </a:solidFill>
                <a:latin typeface="ＭＳ ゴシック" panose="020B0609070205080204" pitchFamily="49" charset="-128"/>
                <a:ea typeface="ＭＳ ゴシック" panose="020B0609070205080204" pitchFamily="49" charset="-128"/>
              </a:rPr>
              <a:t>個人製作作品だがチーム制作した場合や他人が見ても分かりやすいソースにするのを心掛けた</a:t>
            </a:r>
            <a:endParaRPr lang="en-US" altLang="ja-JP" b="1" dirty="0" smtClean="0">
              <a:solidFill>
                <a:schemeClr val="accent2">
                  <a:lumMod val="50000"/>
                </a:schemeClr>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14538324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en-US" altLang="ja" sz="3200" dirty="0" smtClean="0">
                <a:solidFill>
                  <a:srgbClr val="002060"/>
                </a:solidFill>
                <a:latin typeface="ＭＳ ゴシック" panose="020B0609070205080204" pitchFamily="49" charset="-128"/>
                <a:ea typeface="ＭＳ ゴシック" panose="020B0609070205080204" pitchFamily="49" charset="-128"/>
              </a:rPr>
              <a:t>11</a:t>
            </a:r>
            <a:r>
              <a:rPr lang="ja" sz="3200" dirty="0" smtClean="0">
                <a:solidFill>
                  <a:srgbClr val="002060"/>
                </a:solidFill>
                <a:latin typeface="ＭＳ ゴシック" panose="020B0609070205080204" pitchFamily="49" charset="-128"/>
                <a:ea typeface="ＭＳ ゴシック" panose="020B0609070205080204" pitchFamily="49" charset="-128"/>
              </a:rPr>
              <a:t>．</a:t>
            </a:r>
            <a:r>
              <a:rPr lang="ja-JP" altLang="en-US" sz="2800" dirty="0" smtClean="0">
                <a:solidFill>
                  <a:srgbClr val="002060"/>
                </a:solidFill>
                <a:latin typeface="ＭＳ ゴシック" panose="020B0609070205080204" pitchFamily="49" charset="-128"/>
                <a:ea typeface="ＭＳ ゴシック" panose="020B0609070205080204" pitchFamily="49" charset="-128"/>
              </a:rPr>
              <a:t>参考にした情報　ライブラリ等々</a:t>
            </a:r>
            <a:r>
              <a:rPr lang="en-US" altLang="ja-JP" sz="2800" dirty="0"/>
              <a:t/>
            </a:r>
            <a:br>
              <a:rPr lang="en-US" altLang="ja-JP" sz="2800" dirty="0"/>
            </a:br>
            <a:endParaRPr lang="en-US" sz="3200" dirty="0"/>
          </a:p>
        </p:txBody>
      </p:sp>
      <p:sp>
        <p:nvSpPr>
          <p:cNvPr id="4" name="正方形/長方形 3"/>
          <p:cNvSpPr/>
          <p:nvPr/>
        </p:nvSpPr>
        <p:spPr>
          <a:xfrm>
            <a:off x="408648" y="1177161"/>
            <a:ext cx="7816850" cy="3539430"/>
          </a:xfrm>
          <a:prstGeom prst="rect">
            <a:avLst/>
          </a:prstGeom>
        </p:spPr>
        <p:txBody>
          <a:bodyPr wrap="square">
            <a:spAutoFit/>
          </a:bodyPr>
          <a:lstStyle/>
          <a:p>
            <a:r>
              <a:rPr lang="en-US" altLang="ja-JP" sz="700" dirty="0">
                <a:sym typeface="Segoe UI Emoji" panose="020B0502040204020203" pitchFamily="34" charset="0"/>
              </a:rPr>
              <a:t>●</a:t>
            </a:r>
            <a:r>
              <a:rPr lang="ja-JP" altLang="ja-JP" sz="700" dirty="0"/>
              <a:t>参考にした情報　ライブラリ</a:t>
            </a:r>
          </a:p>
          <a:p>
            <a:r>
              <a:rPr lang="en-US" altLang="ja-JP" sz="700" dirty="0" smtClean="0">
                <a:sym typeface="Segoe UI Emoji" panose="020B0502040204020203" pitchFamily="34" charset="0"/>
              </a:rPr>
              <a:t>●</a:t>
            </a:r>
            <a:r>
              <a:rPr lang="ja-JP" altLang="ja-JP" sz="700" dirty="0"/>
              <a:t>データテーブルの実装</a:t>
            </a:r>
          </a:p>
          <a:p>
            <a:r>
              <a:rPr lang="en-US" altLang="ja-JP" sz="700" dirty="0"/>
              <a:t>	</a:t>
            </a:r>
            <a:r>
              <a:rPr lang="en-US" altLang="ja-JP" sz="700" u="sng" dirty="0" smtClean="0">
                <a:hlinkClick r:id="rId3"/>
              </a:rPr>
              <a:t>http</a:t>
            </a:r>
            <a:r>
              <a:rPr lang="en-US" altLang="ja-JP" sz="700" u="sng" dirty="0">
                <a:hlinkClick r:id="rId3"/>
              </a:rPr>
              <a:t>://marupeke296.com/NGDV_No2_CSVTable.html</a:t>
            </a:r>
            <a:endParaRPr lang="ja-JP" altLang="ja-JP" sz="700" dirty="0"/>
          </a:p>
          <a:p>
            <a:r>
              <a:rPr lang="ja-JP" altLang="ja-JP" sz="700" dirty="0"/>
              <a:t>　　　　</a:t>
            </a:r>
          </a:p>
          <a:p>
            <a:r>
              <a:rPr lang="en-US" altLang="ja-JP" sz="700" dirty="0">
                <a:sym typeface="Segoe UI Emoji" panose="020B0502040204020203" pitchFamily="34" charset="0"/>
              </a:rPr>
              <a:t>●</a:t>
            </a:r>
            <a:r>
              <a:rPr lang="en-US" altLang="ja-JP" sz="700" dirty="0"/>
              <a:t>BGM</a:t>
            </a:r>
            <a:endParaRPr lang="ja-JP" altLang="ja-JP" sz="700" dirty="0"/>
          </a:p>
          <a:p>
            <a:r>
              <a:rPr lang="en-US" altLang="ja-JP" sz="700" dirty="0"/>
              <a:t>	</a:t>
            </a:r>
            <a:r>
              <a:rPr lang="ja-JP" altLang="ja-JP" sz="700" dirty="0" smtClean="0"/>
              <a:t>タイトル</a:t>
            </a:r>
            <a:r>
              <a:rPr lang="ja-JP" altLang="ja-JP" sz="700" dirty="0"/>
              <a:t>画面</a:t>
            </a:r>
          </a:p>
          <a:p>
            <a:r>
              <a:rPr lang="en-US" altLang="ja-JP" sz="700" dirty="0"/>
              <a:t>	</a:t>
            </a:r>
            <a:r>
              <a:rPr lang="ja-JP" altLang="ja-JP" sz="700" dirty="0"/>
              <a:t>　</a:t>
            </a:r>
            <a:r>
              <a:rPr lang="en-US" altLang="ja-JP" sz="700" u="sng" dirty="0">
                <a:hlinkClick r:id="rId4"/>
              </a:rPr>
              <a:t>https://dova-s.jp/bgm/play1499.html</a:t>
            </a:r>
            <a:endParaRPr lang="ja-JP" altLang="ja-JP" sz="700" dirty="0"/>
          </a:p>
          <a:p>
            <a:r>
              <a:rPr lang="en-US" altLang="ja-JP" sz="700" dirty="0"/>
              <a:t>	</a:t>
            </a:r>
            <a:r>
              <a:rPr lang="ja-JP" altLang="ja-JP" sz="700" dirty="0" smtClean="0"/>
              <a:t>ゲームシーン</a:t>
            </a:r>
            <a:endParaRPr lang="ja-JP" altLang="ja-JP" sz="700" dirty="0"/>
          </a:p>
          <a:p>
            <a:r>
              <a:rPr lang="en-US" altLang="ja-JP" sz="700" dirty="0"/>
              <a:t>	</a:t>
            </a:r>
            <a:r>
              <a:rPr lang="ja-JP" altLang="ja-JP" sz="700" dirty="0"/>
              <a:t>　</a:t>
            </a:r>
            <a:r>
              <a:rPr lang="en-US" altLang="ja-JP" sz="700" u="sng" dirty="0">
                <a:hlinkClick r:id="rId5"/>
              </a:rPr>
              <a:t>https://dova-s.jp/bgm/play17228.html</a:t>
            </a:r>
            <a:endParaRPr lang="ja-JP" altLang="ja-JP" sz="700" dirty="0"/>
          </a:p>
          <a:p>
            <a:r>
              <a:rPr lang="en-US" altLang="ja-JP" sz="700" dirty="0" smtClean="0">
                <a:solidFill>
                  <a:schemeClr val="accent2">
                    <a:lumMod val="50000"/>
                  </a:schemeClr>
                </a:solidFill>
                <a:sym typeface="Segoe UI Emoji" panose="020B0502040204020203" pitchFamily="34" charset="0"/>
              </a:rPr>
              <a:t>●</a:t>
            </a:r>
            <a:r>
              <a:rPr lang="en-US" altLang="ja-JP" sz="700" dirty="0">
                <a:solidFill>
                  <a:schemeClr val="accent2">
                    <a:lumMod val="50000"/>
                  </a:schemeClr>
                </a:solidFill>
              </a:rPr>
              <a:t>SE</a:t>
            </a:r>
            <a:r>
              <a:rPr lang="ja-JP" altLang="ja-JP" sz="700" dirty="0">
                <a:solidFill>
                  <a:schemeClr val="accent2">
                    <a:lumMod val="50000"/>
                  </a:schemeClr>
                </a:solidFill>
              </a:rPr>
              <a:t>すべて</a:t>
            </a:r>
          </a:p>
          <a:p>
            <a:r>
              <a:rPr lang="en-US" altLang="ja-JP" sz="700" dirty="0"/>
              <a:t>	</a:t>
            </a:r>
            <a:r>
              <a:rPr lang="ja-JP" altLang="ja-JP" sz="700" dirty="0"/>
              <a:t>　</a:t>
            </a:r>
            <a:r>
              <a:rPr lang="en-US" altLang="ja-JP" sz="700" u="sng" dirty="0">
                <a:hlinkClick r:id="rId6"/>
              </a:rPr>
              <a:t>https://soundeffect-lab.info/sound/battle/</a:t>
            </a:r>
            <a:endParaRPr lang="ja-JP" altLang="ja-JP" sz="700" dirty="0"/>
          </a:p>
          <a:p>
            <a:r>
              <a:rPr lang="en-US" altLang="ja-JP" sz="700" dirty="0"/>
              <a:t>	</a:t>
            </a:r>
            <a:endParaRPr lang="ja-JP" altLang="ja-JP" sz="700" dirty="0"/>
          </a:p>
          <a:p>
            <a:r>
              <a:rPr lang="en-US" altLang="ja-JP" sz="700" dirty="0">
                <a:solidFill>
                  <a:schemeClr val="accent2">
                    <a:lumMod val="50000"/>
                  </a:schemeClr>
                </a:solidFill>
                <a:sym typeface="Segoe UI Emoji" panose="020B0502040204020203" pitchFamily="34" charset="0"/>
              </a:rPr>
              <a:t>●</a:t>
            </a:r>
            <a:r>
              <a:rPr lang="en-US" altLang="ja-JP" sz="700" dirty="0">
                <a:solidFill>
                  <a:schemeClr val="accent2">
                    <a:lumMod val="50000"/>
                  </a:schemeClr>
                </a:solidFill>
              </a:rPr>
              <a:t>3D</a:t>
            </a:r>
            <a:r>
              <a:rPr lang="ja-JP" altLang="ja-JP" sz="700" dirty="0">
                <a:solidFill>
                  <a:schemeClr val="accent2">
                    <a:lumMod val="50000"/>
                  </a:schemeClr>
                </a:solidFill>
              </a:rPr>
              <a:t>モデル</a:t>
            </a:r>
          </a:p>
          <a:p>
            <a:r>
              <a:rPr lang="en-US" altLang="ja-JP" sz="700" dirty="0"/>
              <a:t>	</a:t>
            </a:r>
            <a:r>
              <a:rPr lang="ja-JP" altLang="ja-JP" sz="700" dirty="0"/>
              <a:t>　</a:t>
            </a:r>
            <a:r>
              <a:rPr lang="en-US" altLang="ja-JP" sz="700" dirty="0" smtClean="0">
                <a:solidFill>
                  <a:schemeClr val="accent2">
                    <a:lumMod val="50000"/>
                  </a:schemeClr>
                </a:solidFill>
              </a:rPr>
              <a:t>Player</a:t>
            </a:r>
            <a:endParaRPr lang="ja-JP" altLang="ja-JP" sz="700" dirty="0">
              <a:solidFill>
                <a:schemeClr val="accent2">
                  <a:lumMod val="50000"/>
                </a:schemeClr>
              </a:solidFill>
            </a:endParaRPr>
          </a:p>
          <a:p>
            <a:r>
              <a:rPr lang="en-US" altLang="ja-JP" sz="700" dirty="0"/>
              <a:t>	</a:t>
            </a:r>
            <a:r>
              <a:rPr lang="ja-JP" altLang="ja-JP" sz="700" dirty="0"/>
              <a:t>　</a:t>
            </a:r>
            <a:r>
              <a:rPr lang="en-US" altLang="ja-JP" sz="700" u="sng" dirty="0">
                <a:hlinkClick r:id="rId7"/>
              </a:rPr>
              <a:t>https://www.mixamo.com/#/?page=1&amp;type=Character</a:t>
            </a:r>
            <a:endParaRPr lang="ja-JP" altLang="ja-JP" sz="700" dirty="0"/>
          </a:p>
          <a:p>
            <a:r>
              <a:rPr lang="en-US" altLang="ja-JP" sz="700" dirty="0"/>
              <a:t>	  </a:t>
            </a:r>
            <a:r>
              <a:rPr lang="en-US" altLang="ja-JP" sz="700" dirty="0" smtClean="0"/>
              <a:t> </a:t>
            </a:r>
            <a:r>
              <a:rPr lang="en-US" altLang="ja-JP" sz="700" dirty="0">
                <a:solidFill>
                  <a:schemeClr val="accent2">
                    <a:lumMod val="50000"/>
                  </a:schemeClr>
                </a:solidFill>
              </a:rPr>
              <a:t>Enemy</a:t>
            </a:r>
            <a:endParaRPr lang="ja-JP" altLang="ja-JP" sz="700" dirty="0">
              <a:solidFill>
                <a:schemeClr val="accent2">
                  <a:lumMod val="50000"/>
                </a:schemeClr>
              </a:solidFill>
            </a:endParaRPr>
          </a:p>
          <a:p>
            <a:r>
              <a:rPr lang="en-US" altLang="ja-JP" sz="700" dirty="0"/>
              <a:t>	</a:t>
            </a:r>
            <a:r>
              <a:rPr lang="ja-JP" altLang="en-US" sz="700" dirty="0"/>
              <a:t>　</a:t>
            </a:r>
            <a:r>
              <a:rPr lang="en-US" altLang="ja-JP" sz="700" dirty="0" smtClean="0"/>
              <a:t> </a:t>
            </a:r>
            <a:r>
              <a:rPr lang="en-US" altLang="ja-JP" sz="700" u="sng" dirty="0">
                <a:hlinkClick r:id="rId7"/>
              </a:rPr>
              <a:t>https://www.mixamo.com/#/?page=1&amp;type=Character</a:t>
            </a:r>
            <a:endParaRPr lang="ja-JP" altLang="ja-JP" sz="700" dirty="0"/>
          </a:p>
          <a:p>
            <a:r>
              <a:rPr lang="en-US" altLang="ja-JP" sz="700" dirty="0"/>
              <a:t>	</a:t>
            </a:r>
            <a:r>
              <a:rPr lang="ja-JP" altLang="en-US" sz="700" dirty="0" smtClean="0"/>
              <a:t>　</a:t>
            </a:r>
            <a:r>
              <a:rPr lang="en-US" altLang="ja-JP" sz="700" dirty="0" smtClean="0">
                <a:solidFill>
                  <a:schemeClr val="accent2">
                    <a:lumMod val="50000"/>
                  </a:schemeClr>
                </a:solidFill>
              </a:rPr>
              <a:t>Map</a:t>
            </a:r>
            <a:endParaRPr lang="ja-JP" altLang="ja-JP" sz="700" dirty="0">
              <a:solidFill>
                <a:schemeClr val="accent2">
                  <a:lumMod val="50000"/>
                </a:schemeClr>
              </a:solidFill>
            </a:endParaRPr>
          </a:p>
          <a:p>
            <a:r>
              <a:rPr lang="en-US" altLang="ja-JP" sz="700" dirty="0"/>
              <a:t>	</a:t>
            </a:r>
            <a:r>
              <a:rPr lang="ja-JP" altLang="ja-JP" sz="700" dirty="0"/>
              <a:t>　 </a:t>
            </a:r>
            <a:r>
              <a:rPr lang="en-US" altLang="ja-JP" sz="700" u="sng" dirty="0">
                <a:hlinkClick r:id="rId8"/>
              </a:rPr>
              <a:t>https://sketchfab.com/3d-models/low-poly-desert-87f3124d9d2743c4986cdcedce269bae</a:t>
            </a:r>
            <a:endParaRPr lang="ja-JP" altLang="ja-JP" sz="700" dirty="0"/>
          </a:p>
          <a:p>
            <a:r>
              <a:rPr lang="en-US" altLang="ja-JP" sz="700" dirty="0"/>
              <a:t>	 </a:t>
            </a:r>
            <a:r>
              <a:rPr lang="en-US" altLang="ja-JP" sz="700" dirty="0" smtClean="0"/>
              <a:t>  </a:t>
            </a:r>
            <a:r>
              <a:rPr lang="en-US" altLang="ja-JP" sz="700" dirty="0" smtClean="0">
                <a:solidFill>
                  <a:schemeClr val="accent2">
                    <a:lumMod val="50000"/>
                  </a:schemeClr>
                </a:solidFill>
              </a:rPr>
              <a:t>Sky</a:t>
            </a:r>
            <a:endParaRPr lang="ja-JP" altLang="ja-JP" sz="700" dirty="0">
              <a:solidFill>
                <a:schemeClr val="accent2">
                  <a:lumMod val="50000"/>
                </a:schemeClr>
              </a:solidFill>
            </a:endParaRPr>
          </a:p>
          <a:p>
            <a:r>
              <a:rPr lang="en-US" altLang="ja-JP" sz="700" dirty="0"/>
              <a:t>	</a:t>
            </a:r>
            <a:r>
              <a:rPr lang="en-US" altLang="ja-JP" sz="700" dirty="0" smtClean="0"/>
              <a:t>   </a:t>
            </a:r>
            <a:r>
              <a:rPr lang="en-US" altLang="ja-JP" sz="700" u="sng" dirty="0">
                <a:hlinkClick r:id="rId9"/>
              </a:rPr>
              <a:t>https://sketchfab.com/3d-models/anime-starry-night-db0952ccd1ee4c77a1a07709b3d4f4f0</a:t>
            </a:r>
            <a:endParaRPr lang="ja-JP" altLang="ja-JP" sz="700" dirty="0"/>
          </a:p>
          <a:p>
            <a:r>
              <a:rPr lang="en-US" altLang="ja-JP" sz="700" dirty="0"/>
              <a:t> </a:t>
            </a:r>
            <a:endParaRPr lang="ja-JP" altLang="ja-JP" sz="700" dirty="0"/>
          </a:p>
          <a:p>
            <a:r>
              <a:rPr lang="en-US" altLang="ja-JP" sz="700" dirty="0">
                <a:solidFill>
                  <a:schemeClr val="accent2">
                    <a:lumMod val="50000"/>
                  </a:schemeClr>
                </a:solidFill>
                <a:sym typeface="Segoe UI Emoji" panose="020B0502040204020203" pitchFamily="34" charset="0"/>
              </a:rPr>
              <a:t>●</a:t>
            </a:r>
            <a:r>
              <a:rPr lang="en-US" altLang="ja-JP" sz="700" dirty="0">
                <a:solidFill>
                  <a:schemeClr val="accent2">
                    <a:lumMod val="50000"/>
                  </a:schemeClr>
                </a:solidFill>
              </a:rPr>
              <a:t>UI</a:t>
            </a:r>
            <a:endParaRPr lang="ja-JP" altLang="ja-JP" sz="700" dirty="0">
              <a:solidFill>
                <a:schemeClr val="accent2">
                  <a:lumMod val="50000"/>
                </a:schemeClr>
              </a:solidFill>
            </a:endParaRPr>
          </a:p>
          <a:p>
            <a:r>
              <a:rPr lang="en-US" altLang="ja-JP" sz="700" dirty="0"/>
              <a:t>	</a:t>
            </a:r>
            <a:r>
              <a:rPr lang="en-US" altLang="ja-JP" sz="700" dirty="0" smtClean="0"/>
              <a:t>   </a:t>
            </a:r>
            <a:r>
              <a:rPr lang="en-US" altLang="ja-JP" sz="700" dirty="0" smtClean="0">
                <a:solidFill>
                  <a:schemeClr val="accent2">
                    <a:lumMod val="50000"/>
                  </a:schemeClr>
                </a:solidFill>
              </a:rPr>
              <a:t>WASD</a:t>
            </a:r>
            <a:r>
              <a:rPr lang="ja-JP" altLang="ja-JP" sz="700" dirty="0">
                <a:solidFill>
                  <a:schemeClr val="accent2">
                    <a:lumMod val="50000"/>
                  </a:schemeClr>
                </a:solidFill>
              </a:rPr>
              <a:t>キー、</a:t>
            </a:r>
            <a:r>
              <a:rPr lang="en-US" altLang="ja-JP" sz="700" dirty="0" smtClean="0">
                <a:solidFill>
                  <a:schemeClr val="accent2">
                    <a:lumMod val="50000"/>
                  </a:schemeClr>
                </a:solidFill>
              </a:rPr>
              <a:t>Shift</a:t>
            </a:r>
            <a:r>
              <a:rPr lang="ja-JP" altLang="ja-JP" sz="700" dirty="0" smtClean="0">
                <a:solidFill>
                  <a:schemeClr val="accent2">
                    <a:lumMod val="50000"/>
                  </a:schemeClr>
                </a:solidFill>
              </a:rPr>
              <a:t>キー</a:t>
            </a:r>
          </a:p>
          <a:p>
            <a:r>
              <a:rPr lang="en-US" altLang="ja-JP" sz="700" dirty="0" smtClean="0"/>
              <a:t>	    </a:t>
            </a:r>
            <a:r>
              <a:rPr lang="en-US" altLang="ja-JP" sz="700" u="sng" dirty="0" smtClean="0">
                <a:hlinkClick r:id="rId10"/>
              </a:rPr>
              <a:t>http://www.etaro.net/archives/6388</a:t>
            </a:r>
            <a:endParaRPr lang="ja-JP" altLang="ja-JP" sz="700" dirty="0" smtClean="0"/>
          </a:p>
          <a:p>
            <a:r>
              <a:rPr lang="en-US" altLang="ja-JP" sz="700" dirty="0"/>
              <a:t>	</a:t>
            </a:r>
            <a:r>
              <a:rPr lang="en-US" altLang="ja-JP" sz="700" dirty="0" smtClean="0">
                <a:solidFill>
                  <a:schemeClr val="accent2">
                    <a:lumMod val="50000"/>
                  </a:schemeClr>
                </a:solidFill>
              </a:rPr>
              <a:t>    F1</a:t>
            </a:r>
            <a:r>
              <a:rPr lang="ja-JP" altLang="ja-JP" sz="700" dirty="0">
                <a:solidFill>
                  <a:schemeClr val="accent2">
                    <a:lumMod val="50000"/>
                  </a:schemeClr>
                </a:solidFill>
              </a:rPr>
              <a:t>キー</a:t>
            </a:r>
            <a:r>
              <a:rPr lang="en-US" altLang="ja-JP" sz="700" dirty="0">
                <a:solidFill>
                  <a:schemeClr val="accent2">
                    <a:lumMod val="50000"/>
                  </a:schemeClr>
                </a:solidFill>
              </a:rPr>
              <a:t>,F2</a:t>
            </a:r>
            <a:r>
              <a:rPr lang="ja-JP" altLang="ja-JP" sz="700" dirty="0">
                <a:solidFill>
                  <a:schemeClr val="accent2">
                    <a:lumMod val="50000"/>
                  </a:schemeClr>
                </a:solidFill>
              </a:rPr>
              <a:t>キー</a:t>
            </a:r>
          </a:p>
          <a:p>
            <a:r>
              <a:rPr lang="en-US" altLang="ja-JP" sz="700" dirty="0"/>
              <a:t>	</a:t>
            </a:r>
            <a:r>
              <a:rPr lang="en-US" altLang="ja-JP" sz="700" dirty="0" smtClean="0"/>
              <a:t>    </a:t>
            </a:r>
            <a:r>
              <a:rPr lang="en-US" altLang="ja-JP" sz="700" u="sng" dirty="0">
                <a:hlinkClick r:id="rId11"/>
              </a:rPr>
              <a:t>http://www.etaro.net/archives/5325</a:t>
            </a:r>
            <a:endParaRPr lang="ja-JP" altLang="ja-JP" sz="700" dirty="0"/>
          </a:p>
          <a:p>
            <a:r>
              <a:rPr lang="en-US" altLang="ja-JP" sz="700" dirty="0"/>
              <a:t>	</a:t>
            </a:r>
            <a:r>
              <a:rPr lang="en-US" altLang="ja-JP" sz="700" dirty="0" smtClean="0"/>
              <a:t>   </a:t>
            </a:r>
            <a:r>
              <a:rPr lang="en-US" altLang="ja-JP" sz="700" dirty="0" smtClean="0">
                <a:solidFill>
                  <a:schemeClr val="accent2">
                    <a:lumMod val="50000"/>
                  </a:schemeClr>
                </a:solidFill>
              </a:rPr>
              <a:t> </a:t>
            </a:r>
            <a:r>
              <a:rPr lang="ja-JP" altLang="ja-JP" sz="700" dirty="0">
                <a:solidFill>
                  <a:schemeClr val="accent2">
                    <a:lumMod val="50000"/>
                  </a:schemeClr>
                </a:solidFill>
              </a:rPr>
              <a:t>マウス</a:t>
            </a:r>
          </a:p>
          <a:p>
            <a:r>
              <a:rPr lang="en-US" altLang="ja-JP" sz="700" dirty="0"/>
              <a:t>	</a:t>
            </a:r>
            <a:r>
              <a:rPr lang="en-US" altLang="ja-JP" sz="700" dirty="0" smtClean="0"/>
              <a:t>    </a:t>
            </a:r>
            <a:r>
              <a:rPr lang="en-US" altLang="ja-JP" sz="700" u="sng" dirty="0">
                <a:hlinkClick r:id="rId12"/>
              </a:rPr>
              <a:t>https://nureyon.com/mouse-1?pattern=2</a:t>
            </a:r>
            <a:endParaRPr lang="ja-JP" altLang="ja-JP" sz="700" dirty="0"/>
          </a:p>
          <a:p>
            <a:r>
              <a:rPr lang="en-US" altLang="ja-JP" sz="700" dirty="0"/>
              <a:t> </a:t>
            </a:r>
            <a:endParaRPr lang="ja-JP" altLang="ja-JP" sz="700" dirty="0"/>
          </a:p>
          <a:p>
            <a:r>
              <a:rPr lang="en-US" altLang="ja-JP" sz="700" dirty="0" smtClean="0">
                <a:solidFill>
                  <a:schemeClr val="accent2">
                    <a:lumMod val="50000"/>
                  </a:schemeClr>
                </a:solidFill>
                <a:sym typeface="Segoe UI Emoji" panose="020B0502040204020203" pitchFamily="34" charset="0"/>
              </a:rPr>
              <a:t>●</a:t>
            </a:r>
            <a:r>
              <a:rPr lang="ja-JP" altLang="ja-JP" sz="700" dirty="0">
                <a:solidFill>
                  <a:schemeClr val="accent2">
                    <a:lumMod val="50000"/>
                  </a:schemeClr>
                </a:solidFill>
              </a:rPr>
              <a:t>エフェクト</a:t>
            </a:r>
          </a:p>
          <a:p>
            <a:r>
              <a:rPr lang="en-US" altLang="ja-JP" sz="700" dirty="0"/>
              <a:t>	</a:t>
            </a:r>
            <a:r>
              <a:rPr lang="en-US" altLang="ja-JP" sz="700" dirty="0" smtClean="0"/>
              <a:t>   </a:t>
            </a:r>
            <a:r>
              <a:rPr lang="en-US" altLang="ja-JP" sz="700" u="sng" dirty="0">
                <a:hlinkClick r:id="rId13"/>
              </a:rPr>
              <a:t>https://materialforwardvfx.wixsite.com/materialforward/asset</a:t>
            </a:r>
            <a:endParaRPr lang="ja-JP" altLang="ja-JP" sz="700" dirty="0"/>
          </a:p>
        </p:txBody>
      </p:sp>
    </p:spTree>
    <p:extLst>
      <p:ext uri="{BB962C8B-B14F-4D97-AF65-F5344CB8AC3E}">
        <p14:creationId xmlns:p14="http://schemas.microsoft.com/office/powerpoint/2010/main" val="37890118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r>
              <a:rPr lang="ja" sz="3200" dirty="0">
                <a:solidFill>
                  <a:srgbClr val="002060"/>
                </a:solidFill>
                <a:latin typeface="ＭＳ ゴシック" panose="020B0609070205080204" pitchFamily="49" charset="-128"/>
                <a:ea typeface="ＭＳ ゴシック" panose="020B0609070205080204" pitchFamily="49" charset="-128"/>
              </a:rPr>
              <a:t>１．</a:t>
            </a:r>
            <a:r>
              <a:rPr lang="ja" sz="2800" dirty="0">
                <a:solidFill>
                  <a:srgbClr val="002060"/>
                </a:solidFill>
                <a:latin typeface="ＭＳ ゴシック" panose="020B0609070205080204" pitchFamily="49" charset="-128"/>
                <a:ea typeface="ＭＳ ゴシック" panose="020B0609070205080204" pitchFamily="49" charset="-128"/>
              </a:rPr>
              <a:t>ゲーム</a:t>
            </a:r>
            <a:r>
              <a:rPr lang="ja" sz="2800" dirty="0" smtClean="0">
                <a:solidFill>
                  <a:srgbClr val="002060"/>
                </a:solidFill>
                <a:latin typeface="ＭＳ ゴシック" panose="020B0609070205080204" pitchFamily="49" charset="-128"/>
                <a:ea typeface="ＭＳ ゴシック" panose="020B0609070205080204" pitchFamily="49" charset="-128"/>
              </a:rPr>
              <a:t>概要</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
        <p:nvSpPr>
          <p:cNvPr id="61" name="Google Shape;61;p14"/>
          <p:cNvSpPr txBox="1">
            <a:spLocks noGrp="1"/>
          </p:cNvSpPr>
          <p:nvPr>
            <p:ph type="body" idx="1"/>
          </p:nvPr>
        </p:nvSpPr>
        <p:spPr>
          <a:xfrm>
            <a:off x="432350" y="1152475"/>
            <a:ext cx="8520600" cy="3416400"/>
          </a:xfrm>
          <a:prstGeom prst="rect">
            <a:avLst/>
          </a:prstGeom>
        </p:spPr>
        <p:txBody>
          <a:bodyPr spcFirstLastPara="1" wrap="square" lIns="91425" tIns="91425" rIns="91425" bIns="91425" anchor="ctr" anchorCtr="0">
            <a:normAutofit/>
          </a:bodyPr>
          <a:lstStyle/>
          <a:p>
            <a:pPr marL="0" lvl="0" indent="0" algn="just" rtl="0">
              <a:lnSpc>
                <a:spcPct val="150000"/>
              </a:lnSpc>
              <a:spcBef>
                <a:spcPts val="0"/>
              </a:spcBef>
              <a:spcAft>
                <a:spcPts val="1200"/>
              </a:spcAft>
              <a:buNone/>
            </a:pPr>
            <a:r>
              <a:rPr lang="ja-JP" altLang="en-US" sz="1600" dirty="0" smtClean="0">
                <a:solidFill>
                  <a:srgbClr val="002060"/>
                </a:solidFill>
                <a:latin typeface="+mj-ea"/>
                <a:ea typeface="+mj-ea"/>
              </a:rPr>
              <a:t>■ジャンル</a:t>
            </a:r>
            <a:endParaRPr lang="en-US" altLang="ja-JP" sz="1600" dirty="0" smtClean="0">
              <a:solidFill>
                <a:srgbClr val="002060"/>
              </a:solidFill>
              <a:latin typeface="+mj-ea"/>
              <a:ea typeface="+mj-ea"/>
            </a:endParaRPr>
          </a:p>
          <a:p>
            <a:pPr marL="0" lvl="0" indent="0" algn="just" rtl="0">
              <a:lnSpc>
                <a:spcPct val="50000"/>
              </a:lnSpc>
              <a:spcBef>
                <a:spcPts val="0"/>
              </a:spcBef>
              <a:spcAft>
                <a:spcPts val="1200"/>
              </a:spcAft>
              <a:buNone/>
            </a:pP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3D</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アクションゲーム</a:t>
            </a:r>
            <a:endParaRPr lang="en-US" altLang="ja-JP" b="1" dirty="0">
              <a:solidFill>
                <a:schemeClr val="accent2">
                  <a:lumMod val="50000"/>
                </a:schemeClr>
              </a:solidFill>
              <a:latin typeface="ＭＳ 明朝" panose="02020609040205080304" pitchFamily="17" charset="-128"/>
              <a:ea typeface="ＭＳ 明朝" panose="02020609040205080304" pitchFamily="17" charset="-128"/>
            </a:endParaRPr>
          </a:p>
          <a:p>
            <a:pPr marL="0" indent="0" algn="just">
              <a:lnSpc>
                <a:spcPct val="150000"/>
              </a:lnSpc>
              <a:spcAft>
                <a:spcPts val="1200"/>
              </a:spcAft>
              <a:buNone/>
            </a:pPr>
            <a:r>
              <a:rPr lang="ja-JP" altLang="en-US" sz="1600" dirty="0">
                <a:solidFill>
                  <a:srgbClr val="002060"/>
                </a:solidFill>
                <a:latin typeface="+mj-ea"/>
                <a:ea typeface="+mj-ea"/>
              </a:rPr>
              <a:t>■使用した</a:t>
            </a:r>
            <a:r>
              <a:rPr lang="ja-JP" altLang="en-US" sz="1600" dirty="0" smtClean="0">
                <a:solidFill>
                  <a:srgbClr val="002060"/>
                </a:solidFill>
                <a:latin typeface="+mj-ea"/>
                <a:ea typeface="+mj-ea"/>
              </a:rPr>
              <a:t>ツール</a:t>
            </a:r>
            <a:endParaRPr lang="en-US" altLang="ja-JP" dirty="0">
              <a:latin typeface="ＭＳ 明朝" panose="02020609040205080304" pitchFamily="17" charset="-128"/>
              <a:ea typeface="ＭＳ 明朝" panose="02020609040205080304" pitchFamily="17" charset="-128"/>
            </a:endParaRPr>
          </a:p>
          <a:p>
            <a:pPr marL="0" indent="0" algn="just">
              <a:lnSpc>
                <a:spcPct val="50000"/>
              </a:lnSpc>
              <a:spcAft>
                <a:spcPts val="1200"/>
              </a:spcAft>
              <a:buNone/>
            </a:pP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Visual Studio</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 </a:t>
            </a: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Excel(</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パラメータファイル作成</a:t>
            </a: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p>
          <a:p>
            <a:pPr marL="0" indent="0">
              <a:lnSpc>
                <a:spcPct val="150000"/>
              </a:lnSpc>
              <a:spcAft>
                <a:spcPts val="1200"/>
              </a:spcAft>
              <a:buNone/>
            </a:pPr>
            <a:r>
              <a:rPr lang="ja-JP" altLang="en-US" sz="1600" dirty="0">
                <a:solidFill>
                  <a:srgbClr val="002060"/>
                </a:solidFill>
                <a:latin typeface="+mj-ea"/>
                <a:ea typeface="+mj-ea"/>
              </a:rPr>
              <a:t>■</a:t>
            </a:r>
            <a:r>
              <a:rPr lang="ja-JP" altLang="en-US" sz="1600" dirty="0" smtClean="0">
                <a:solidFill>
                  <a:srgbClr val="002060"/>
                </a:solidFill>
                <a:latin typeface="+mj-ea"/>
                <a:ea typeface="+mj-ea"/>
              </a:rPr>
              <a:t>セールスポイント</a:t>
            </a:r>
            <a:endParaRPr lang="en-US" altLang="ja-JP" dirty="0">
              <a:latin typeface="ＭＳ 明朝" panose="02020609040205080304" pitchFamily="17" charset="-128"/>
              <a:ea typeface="ＭＳ 明朝" panose="02020609040205080304" pitchFamily="17" charset="-128"/>
            </a:endParaRPr>
          </a:p>
          <a:p>
            <a:pPr marL="0" indent="0">
              <a:lnSpc>
                <a:spcPct val="50000"/>
              </a:lnSpc>
              <a:spcAft>
                <a:spcPts val="1200"/>
              </a:spcAft>
              <a:buNone/>
            </a:pPr>
            <a:r>
              <a:rPr lang="ja-JP" altLang="en-US" b="1" dirty="0">
                <a:solidFill>
                  <a:schemeClr val="accent2">
                    <a:lumMod val="50000"/>
                  </a:schemeClr>
                </a:solidFill>
                <a:latin typeface="ＭＳ 明朝" panose="02020609040205080304" pitchFamily="17" charset="-128"/>
                <a:ea typeface="ＭＳ 明朝" panose="02020609040205080304" pitchFamily="17" charset="-128"/>
              </a:rPr>
              <a:t>敵の攻撃を回避し、敵</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との</a:t>
            </a:r>
            <a:r>
              <a:rPr lang="ja-JP" altLang="en-US" b="1" dirty="0">
                <a:solidFill>
                  <a:schemeClr val="accent2">
                    <a:lumMod val="50000"/>
                  </a:schemeClr>
                </a:solidFill>
                <a:latin typeface="ＭＳ 明朝" panose="02020609040205080304" pitchFamily="17" charset="-128"/>
                <a:ea typeface="ＭＳ 明朝" panose="02020609040205080304" pitchFamily="17" charset="-128"/>
              </a:rPr>
              <a:t>攻防を楽しむ</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アクションゲーム</a:t>
            </a:r>
            <a:endParaRPr lang="en-US" b="1" dirty="0">
              <a:solidFill>
                <a:schemeClr val="accent2">
                  <a:lumMod val="50000"/>
                </a:schemeClr>
              </a:solidFill>
            </a:endParaRPr>
          </a:p>
          <a:p>
            <a:pPr marL="0" indent="0">
              <a:lnSpc>
                <a:spcPct val="150000"/>
              </a:lnSpc>
              <a:spcAft>
                <a:spcPts val="1200"/>
              </a:spcAft>
              <a:buNone/>
            </a:pPr>
            <a:r>
              <a:rPr lang="ja-JP" altLang="en-US" sz="1600" dirty="0">
                <a:solidFill>
                  <a:srgbClr val="002060"/>
                </a:solidFill>
                <a:latin typeface="+mj-ea"/>
                <a:ea typeface="+mj-ea"/>
              </a:rPr>
              <a:t>■個人製作作品</a:t>
            </a:r>
            <a:endParaRPr lang="en-US" altLang="ja-JP" sz="1600" dirty="0">
              <a:solidFill>
                <a:srgbClr val="002060"/>
              </a:solidFill>
              <a:latin typeface="+mj-ea"/>
              <a:ea typeface="+mj-ea"/>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mj-ea"/>
                <a:ea typeface="+mj-ea"/>
              </a:rPr>
              <a:t>２</a:t>
            </a:r>
            <a:r>
              <a:rPr lang="ja" sz="3200" dirty="0" smtClean="0">
                <a:solidFill>
                  <a:srgbClr val="002060"/>
                </a:solidFill>
                <a:latin typeface="+mj-ea"/>
                <a:ea typeface="+mj-ea"/>
              </a:rPr>
              <a:t>．</a:t>
            </a:r>
            <a:r>
              <a:rPr lang="ja-JP" altLang="en-US" sz="2800" dirty="0">
                <a:solidFill>
                  <a:srgbClr val="002060"/>
                </a:solidFill>
                <a:latin typeface="+mj-ea"/>
                <a:ea typeface="+mj-ea"/>
              </a:rPr>
              <a:t>コンセプト</a:t>
            </a:r>
            <a:r>
              <a:rPr lang="en-US" altLang="ja-JP" sz="2800" dirty="0"/>
              <a:t/>
            </a:r>
            <a:br>
              <a:rPr lang="en-US" altLang="ja-JP" sz="2800" dirty="0"/>
            </a:br>
            <a:endParaRPr lang="en-US" sz="3200" dirty="0"/>
          </a:p>
        </p:txBody>
      </p:sp>
      <p:sp>
        <p:nvSpPr>
          <p:cNvPr id="4" name="正方形/長方形 3"/>
          <p:cNvSpPr/>
          <p:nvPr/>
        </p:nvSpPr>
        <p:spPr>
          <a:xfrm>
            <a:off x="419100" y="1493425"/>
            <a:ext cx="8191500" cy="2262158"/>
          </a:xfrm>
          <a:prstGeom prst="rect">
            <a:avLst/>
          </a:prstGeom>
        </p:spPr>
        <p:txBody>
          <a:bodyPr wrap="square">
            <a:spAutoFit/>
          </a:bodyPr>
          <a:lstStyle/>
          <a:p>
            <a:pPr marL="0" indent="0">
              <a:spcAft>
                <a:spcPts val="1200"/>
              </a:spcAft>
              <a:buNone/>
            </a:pPr>
            <a:r>
              <a:rPr lang="ja-JP" altLang="en-US" sz="1600" b="1" dirty="0" smtClean="0">
                <a:solidFill>
                  <a:srgbClr val="002060"/>
                </a:solidFill>
                <a:latin typeface="ＭＳ 明朝" panose="02020609040205080304" pitchFamily="17" charset="-128"/>
                <a:ea typeface="ＭＳ 明朝" panose="02020609040205080304" pitchFamily="17"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どういう面白さを売りのゲームを目指すか</a:t>
            </a:r>
            <a:endParaRPr lang="en-US" altLang="ja-JP" sz="1600" b="1" dirty="0" smtClean="0">
              <a:solidFill>
                <a:srgbClr val="002060"/>
              </a:solidFill>
              <a:latin typeface="ＭＳ ゴシック" panose="020B0609070205080204" pitchFamily="49" charset="-128"/>
              <a:ea typeface="ＭＳ ゴシック" panose="020B0609070205080204" pitchFamily="49" charset="-128"/>
            </a:endParaRPr>
          </a:p>
          <a:p>
            <a:pPr marL="0" indent="0">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シンプルな操作性のアクションゲームを作りたいというコンセプトで制作。</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600" b="1" dirty="0" smtClean="0">
                <a:solidFill>
                  <a:srgbClr val="002060"/>
                </a:solidFill>
                <a:latin typeface="+mj-ea"/>
                <a:ea typeface="+mj-ea"/>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どう</a:t>
            </a:r>
            <a:r>
              <a:rPr lang="ja-JP" altLang="en-US" sz="1600" b="1" dirty="0">
                <a:solidFill>
                  <a:srgbClr val="002060"/>
                </a:solidFill>
                <a:latin typeface="ＭＳ ゴシック" panose="020B0609070205080204" pitchFamily="49" charset="-128"/>
                <a:ea typeface="ＭＳ ゴシック" panose="020B0609070205080204" pitchFamily="49" charset="-128"/>
              </a:rPr>
              <a:t>いうアクションを入れるか</a:t>
            </a:r>
            <a:endParaRPr lang="en-US" altLang="ja-JP" sz="1600" b="1" dirty="0">
              <a:solidFill>
                <a:srgbClr val="002060"/>
              </a:solidFill>
              <a:latin typeface="ＭＳ ゴシック" panose="020B0609070205080204" pitchFamily="49" charset="-128"/>
              <a:ea typeface="ＭＳ ゴシック" panose="020B0609070205080204" pitchFamily="49" charset="-128"/>
            </a:endParaRPr>
          </a:p>
          <a:p>
            <a:pPr marL="0" indent="0">
              <a:lnSpc>
                <a:spcPct val="50000"/>
              </a:lnSpc>
              <a:spcAft>
                <a:spcPts val="1200"/>
              </a:spcAft>
              <a:buNone/>
            </a:pP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プレイヤには</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、攻撃コンボ、特殊アクションは、回避もしくはガードのどちらかを実装したい。</a:t>
            </a:r>
            <a:endParaRPr lang="en-US" altLang="ja-JP" sz="1350" b="1" dirty="0">
              <a:solidFill>
                <a:schemeClr val="accent2">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600" b="1" dirty="0" smtClean="0">
                <a:solidFill>
                  <a:srgbClr val="002060"/>
                </a:solidFill>
                <a:latin typeface="+mj-ea"/>
                <a:ea typeface="+mj-ea"/>
              </a:rPr>
              <a:t>■どういう仕組みで作るか</a:t>
            </a:r>
            <a:endParaRPr lang="en-US" altLang="ja-JP" sz="1600" b="1" dirty="0" smtClean="0">
              <a:solidFill>
                <a:srgbClr val="002060"/>
              </a:solidFill>
              <a:latin typeface="+mj-ea"/>
              <a:ea typeface="+mj-ea"/>
            </a:endParaRPr>
          </a:p>
          <a:p>
            <a:pPr>
              <a:lnSpc>
                <a:spcPct val="50000"/>
              </a:lnSpc>
              <a:spcAft>
                <a:spcPts val="1200"/>
              </a:spcAft>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外部ファイルを使った変更をできるようにしたい</a:t>
            </a: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11097023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smtClean="0">
                <a:solidFill>
                  <a:srgbClr val="002060"/>
                </a:solidFill>
                <a:latin typeface="ＭＳ ゴシック" panose="020B0609070205080204" pitchFamily="49" charset="-128"/>
                <a:ea typeface="ＭＳ ゴシック" panose="020B0609070205080204" pitchFamily="49" charset="-128"/>
              </a:rPr>
              <a:t>３</a:t>
            </a:r>
            <a:r>
              <a:rPr lang="ja" sz="3200" dirty="0" smtClean="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プレイ動画</a:t>
            </a:r>
            <a:r>
              <a:rPr lang="en-US" altLang="ja-JP" sz="2800" dirty="0"/>
              <a:t/>
            </a:r>
            <a:br>
              <a:rPr lang="en-US" altLang="ja-JP" sz="2800" dirty="0"/>
            </a:br>
            <a:endParaRPr lang="en-US" sz="3200" dirty="0"/>
          </a:p>
        </p:txBody>
      </p:sp>
      <p:pic>
        <p:nvPicPr>
          <p:cNvPr id="3" name="プレイ動画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0941" y="1041399"/>
            <a:ext cx="4881033" cy="366077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lgn="l" rtl="0">
              <a:spcBef>
                <a:spcPts val="0"/>
              </a:spcBef>
              <a:spcAft>
                <a:spcPts val="0"/>
              </a:spcAft>
              <a:buNone/>
            </a:pPr>
            <a:r>
              <a:rPr lang="ja-JP" altLang="en-US" sz="3200" dirty="0">
                <a:solidFill>
                  <a:srgbClr val="002060"/>
                </a:solidFill>
                <a:latin typeface="+mj-ea"/>
                <a:ea typeface="+mj-ea"/>
              </a:rPr>
              <a:t>４</a:t>
            </a:r>
            <a:r>
              <a:rPr lang="ja" sz="3200" dirty="0">
                <a:solidFill>
                  <a:srgbClr val="002060"/>
                </a:solidFill>
                <a:latin typeface="+mj-ea"/>
                <a:ea typeface="+mj-ea"/>
              </a:rPr>
              <a:t>．</a:t>
            </a:r>
            <a:r>
              <a:rPr lang="ja-JP" altLang="en-US" sz="2800" dirty="0">
                <a:solidFill>
                  <a:srgbClr val="002060"/>
                </a:solidFill>
                <a:latin typeface="+mj-ea"/>
                <a:ea typeface="+mj-ea"/>
              </a:rPr>
              <a:t>制作中に起こった</a:t>
            </a:r>
            <a:r>
              <a:rPr lang="ja-JP" altLang="en-US" sz="2800" dirty="0" smtClean="0">
                <a:solidFill>
                  <a:srgbClr val="002060"/>
                </a:solidFill>
                <a:latin typeface="+mj-ea"/>
                <a:ea typeface="+mj-ea"/>
              </a:rPr>
              <a:t>問題</a:t>
            </a:r>
            <a:endParaRPr lang="en-US" sz="3200" dirty="0">
              <a:solidFill>
                <a:srgbClr val="002060"/>
              </a:solidFill>
              <a:latin typeface="+mj-ea"/>
              <a:ea typeface="+mj-ea"/>
            </a:endParaRPr>
          </a:p>
        </p:txBody>
      </p:sp>
      <p:sp>
        <p:nvSpPr>
          <p:cNvPr id="2" name="正方形/長方形 1"/>
          <p:cNvSpPr/>
          <p:nvPr/>
        </p:nvSpPr>
        <p:spPr>
          <a:xfrm>
            <a:off x="393700" y="1537648"/>
            <a:ext cx="8235950" cy="2326278"/>
          </a:xfrm>
          <a:prstGeom prst="rect">
            <a:avLst/>
          </a:prstGeom>
        </p:spPr>
        <p:txBody>
          <a:bodyPr wrap="square">
            <a:spAutoFit/>
          </a:bodyPr>
          <a:lstStyle/>
          <a:p>
            <a:pPr marL="0" indent="0">
              <a:spcAft>
                <a:spcPts val="1200"/>
              </a:spcAft>
              <a:buFont typeface="Arial"/>
              <a:buNone/>
            </a:pPr>
            <a:r>
              <a:rPr lang="ja-JP" altLang="en-US" sz="1600" b="1" dirty="0" smtClean="0">
                <a:solidFill>
                  <a:srgbClr val="002060"/>
                </a:solidFill>
                <a:latin typeface="+mj-ea"/>
                <a:ea typeface="+mj-ea"/>
              </a:rPr>
              <a:t>■</a:t>
            </a:r>
            <a:r>
              <a:rPr lang="ja-JP" altLang="en-US" sz="1600" b="1" dirty="0">
                <a:solidFill>
                  <a:srgbClr val="002060"/>
                </a:solidFill>
                <a:latin typeface="+mj-ea"/>
                <a:ea typeface="+mj-ea"/>
              </a:rPr>
              <a:t>特定のキーを使った操作方法が分かりにくい問題</a:t>
            </a:r>
            <a:endParaRPr lang="en-US" altLang="ja-JP" sz="1600" b="1" dirty="0">
              <a:solidFill>
                <a:srgbClr val="002060"/>
              </a:solidFill>
              <a:latin typeface="+mj-ea"/>
              <a:ea typeface="+mj-ea"/>
            </a:endParaRPr>
          </a:p>
          <a:p>
            <a:pPr marL="0" indent="0">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操作方法をゲーム内</a:t>
            </a: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で説明し、</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初めてこのゲーム触る</a:t>
            </a: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人にも分かりやすいように意識して</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作った。</a:t>
            </a:r>
            <a:endParaRPr lang="en-US" altLang="ja-JP" sz="1350" b="1" dirty="0">
              <a:solidFill>
                <a:schemeClr val="accent2">
                  <a:lumMod val="50000"/>
                </a:schemeClr>
              </a:solidFill>
              <a:latin typeface="ＭＳ 明朝" panose="02020609040205080304" pitchFamily="17" charset="-128"/>
              <a:ea typeface="ＭＳ 明朝" panose="02020609040205080304" pitchFamily="17" charset="-128"/>
            </a:endParaRPr>
          </a:p>
          <a:p>
            <a:pPr>
              <a:lnSpc>
                <a:spcPct val="200000"/>
              </a:lnSpc>
              <a:spcAft>
                <a:spcPts val="1200"/>
              </a:spcAft>
            </a:pPr>
            <a:r>
              <a:rPr lang="ja-JP" altLang="en-US" sz="1600" b="1" dirty="0">
                <a:solidFill>
                  <a:srgbClr val="002060"/>
                </a:solidFill>
                <a:latin typeface="+mj-ea"/>
                <a:ea typeface="+mj-ea"/>
              </a:rPr>
              <a:t>■特殊アクションのガードや全体の操作性が悪い</a:t>
            </a:r>
            <a:r>
              <a:rPr lang="ja-JP" altLang="en-US" sz="1600" b="1" dirty="0" smtClean="0">
                <a:solidFill>
                  <a:srgbClr val="002060"/>
                </a:solidFill>
                <a:latin typeface="+mj-ea"/>
                <a:ea typeface="+mj-ea"/>
              </a:rPr>
              <a:t>問題</a:t>
            </a:r>
            <a:endParaRPr lang="en-US" altLang="ja-JP" sz="1600" b="1" dirty="0" smtClean="0">
              <a:solidFill>
                <a:srgbClr val="002060"/>
              </a:solidFill>
              <a:latin typeface="+mj-ea"/>
              <a:ea typeface="+mj-ea"/>
            </a:endParaRPr>
          </a:p>
          <a:p>
            <a:pPr marL="0" indent="0">
              <a:lnSpc>
                <a:spcPts val="5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ゲーム全体のテンポを速くした。操作性も移動処理を修正し、操作性を改善させた。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200000"/>
              </a:lnSpc>
              <a:spcAft>
                <a:spcPts val="1200"/>
              </a:spcAft>
              <a:buFont typeface="Arial"/>
              <a:buNone/>
            </a:pPr>
            <a:r>
              <a:rPr lang="ja-JP" altLang="en-US" sz="1600" b="1" dirty="0" smtClean="0">
                <a:solidFill>
                  <a:srgbClr val="002060"/>
                </a:solidFill>
                <a:latin typeface="+mj-ea"/>
                <a:ea typeface="+mj-ea"/>
              </a:rPr>
              <a:t>■敵を複数同時に出していなかったため、パラメータファイルの導入の意味が・・・</a:t>
            </a:r>
            <a:endParaRPr lang="en-US" altLang="ja-JP" sz="1600" b="1" dirty="0" smtClean="0">
              <a:solidFill>
                <a:srgbClr val="002060"/>
              </a:solidFill>
              <a:latin typeface="+mj-ea"/>
              <a:ea typeface="+mj-ea"/>
            </a:endParaRPr>
          </a:p>
          <a:p>
            <a:pPr marL="0" indent="0">
              <a:lnSpc>
                <a:spcPts val="10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複数同時に出現させ、パラメータファイルを紐づけた</a:t>
            </a:r>
            <a:endParaRPr lang="en-US" altLang="ja-JP" sz="1350" b="1" dirty="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8627999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mj-ea"/>
                <a:ea typeface="+mj-ea"/>
              </a:rPr>
              <a:t>５</a:t>
            </a:r>
            <a:r>
              <a:rPr lang="ja" sz="3200" dirty="0">
                <a:solidFill>
                  <a:srgbClr val="002060"/>
                </a:solidFill>
                <a:latin typeface="+mj-ea"/>
                <a:ea typeface="+mj-ea"/>
              </a:rPr>
              <a:t>．</a:t>
            </a:r>
            <a:r>
              <a:rPr lang="ja-JP" altLang="en-US" sz="2800" dirty="0">
                <a:solidFill>
                  <a:srgbClr val="002060"/>
                </a:solidFill>
                <a:latin typeface="+mj-ea"/>
                <a:ea typeface="+mj-ea"/>
              </a:rPr>
              <a:t>制作中に起こった問題を</a:t>
            </a:r>
            <a:r>
              <a:rPr lang="ja-JP" altLang="en-US" sz="2800" dirty="0" smtClean="0">
                <a:solidFill>
                  <a:srgbClr val="002060"/>
                </a:solidFill>
                <a:latin typeface="+mj-ea"/>
                <a:ea typeface="+mj-ea"/>
              </a:rPr>
              <a:t>踏まえて</a:t>
            </a:r>
            <a:endParaRPr lang="en-US" sz="3200" dirty="0">
              <a:solidFill>
                <a:srgbClr val="002060"/>
              </a:solidFill>
              <a:latin typeface="+mj-ea"/>
              <a:ea typeface="+mj-ea"/>
            </a:endParaRPr>
          </a:p>
        </p:txBody>
      </p:sp>
      <p:sp>
        <p:nvSpPr>
          <p:cNvPr id="2" name="正方形/長方形 1"/>
          <p:cNvSpPr/>
          <p:nvPr/>
        </p:nvSpPr>
        <p:spPr>
          <a:xfrm>
            <a:off x="400050" y="1507528"/>
            <a:ext cx="8235950" cy="2598404"/>
          </a:xfrm>
          <a:prstGeom prst="rect">
            <a:avLst/>
          </a:prstGeom>
        </p:spPr>
        <p:txBody>
          <a:bodyPr wrap="square">
            <a:spAutoFit/>
          </a:bodyPr>
          <a:lstStyle/>
          <a:p>
            <a:pPr marL="0" indent="0">
              <a:lnSpc>
                <a:spcPct val="120000"/>
              </a:lnSpc>
              <a:spcAft>
                <a:spcPts val="1200"/>
              </a:spcAft>
              <a:buNone/>
            </a:pPr>
            <a:r>
              <a:rPr lang="ja-JP" altLang="en-US" sz="1800" b="1" dirty="0" smtClean="0">
                <a:solidFill>
                  <a:srgbClr val="002060"/>
                </a:solidFill>
                <a:latin typeface="ＭＳ ゴシック" panose="020B0609070205080204" pitchFamily="49" charset="-128"/>
                <a:ea typeface="ＭＳ ゴシック" panose="020B0609070205080204" pitchFamily="49"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現在の完成したゲームで意識して制作したポイントは</a:t>
            </a:r>
            <a:endParaRPr lang="en-US" altLang="ja-JP"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▶制作のプログラミングを分かりやすいように意識して制作をした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▶敵の攻撃を回避し、攻防を楽しむゲームにした</a:t>
            </a:r>
            <a:endParaRPr lang="en-US" altLang="ja-JP" sz="1350" b="1" dirty="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操作性が悪い問題は、プログラム</a:t>
            </a: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の</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変更修正等々で解決した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パラメータファイルを使った敵のレベルをコントロールや、敵の数の増減などの難易度やゲームレベルの調整に柔軟性を持たせた。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2243697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r>
              <a:rPr lang="ja-JP" altLang="en-US" sz="3200" dirty="0">
                <a:solidFill>
                  <a:srgbClr val="002060"/>
                </a:solidFill>
                <a:latin typeface="+mj-ea"/>
                <a:ea typeface="+mj-ea"/>
              </a:rPr>
              <a:t>６</a:t>
            </a:r>
            <a:r>
              <a:rPr lang="ja" sz="3200" dirty="0">
                <a:solidFill>
                  <a:srgbClr val="002060"/>
                </a:solidFill>
                <a:latin typeface="+mj-ea"/>
                <a:ea typeface="+mj-ea"/>
              </a:rPr>
              <a:t>．</a:t>
            </a:r>
            <a:r>
              <a:rPr lang="ja" sz="2800" dirty="0">
                <a:solidFill>
                  <a:srgbClr val="002060"/>
                </a:solidFill>
                <a:latin typeface="ＭＳ ゴシック" panose="020B0609070205080204" pitchFamily="49" charset="-128"/>
                <a:ea typeface="ＭＳ ゴシック" panose="020B0609070205080204" pitchFamily="49" charset="-128"/>
              </a:rPr>
              <a:t>制作</a:t>
            </a:r>
            <a:r>
              <a:rPr lang="ja-JP" altLang="en-US" sz="2800" dirty="0">
                <a:solidFill>
                  <a:srgbClr val="002060"/>
                </a:solidFill>
                <a:latin typeface="ＭＳ ゴシック" panose="020B0609070205080204" pitchFamily="49" charset="-128"/>
                <a:ea typeface="ＭＳ ゴシック" panose="020B0609070205080204" pitchFamily="49" charset="-128"/>
              </a:rPr>
              <a:t>中に苦労した</a:t>
            </a:r>
            <a:r>
              <a:rPr lang="ja-JP" altLang="en-US" sz="2800" dirty="0" smtClean="0">
                <a:solidFill>
                  <a:srgbClr val="002060"/>
                </a:solidFill>
                <a:latin typeface="ＭＳ ゴシック" panose="020B0609070205080204" pitchFamily="49" charset="-128"/>
                <a:ea typeface="ＭＳ ゴシック" panose="020B0609070205080204" pitchFamily="49" charset="-128"/>
              </a:rPr>
              <a:t>ところ</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
        <p:nvSpPr>
          <p:cNvPr id="73" name="Google Shape;73;p16"/>
          <p:cNvSpPr txBox="1">
            <a:spLocks noGrp="1"/>
          </p:cNvSpPr>
          <p:nvPr>
            <p:ph type="body" idx="1"/>
          </p:nvPr>
        </p:nvSpPr>
        <p:spPr>
          <a:xfrm>
            <a:off x="420887" y="1470593"/>
            <a:ext cx="8520600" cy="1159318"/>
          </a:xfrm>
          <a:prstGeom prst="rect">
            <a:avLst/>
          </a:prstGeom>
        </p:spPr>
        <p:txBody>
          <a:bodyPr spcFirstLastPara="1" wrap="square" lIns="91425" tIns="91425" rIns="91425" bIns="91425" anchor="t" anchorCtr="0">
            <a:normAutofit fontScale="25000" lnSpcReduction="20000"/>
          </a:bodyPr>
          <a:lstStyle/>
          <a:p>
            <a:pPr marL="0" indent="0">
              <a:lnSpc>
                <a:spcPct val="120000"/>
              </a:lnSpc>
              <a:spcAft>
                <a:spcPts val="1200"/>
              </a:spcAft>
              <a:buNone/>
            </a:pPr>
            <a:r>
              <a:rPr lang="ja-JP" altLang="en-US" sz="6400" b="1" dirty="0" smtClean="0">
                <a:solidFill>
                  <a:srgbClr val="002060"/>
                </a:solidFill>
                <a:latin typeface="ＭＳ ゴシック" panose="020B0609070205080204" pitchFamily="49" charset="-128"/>
                <a:ea typeface="ＭＳ ゴシック" panose="020B0609070205080204" pitchFamily="49" charset="-128"/>
              </a:rPr>
              <a:t>■製作</a:t>
            </a:r>
            <a:r>
              <a:rPr lang="ja-JP" altLang="en-US" sz="6400" b="1" dirty="0">
                <a:solidFill>
                  <a:srgbClr val="002060"/>
                </a:solidFill>
                <a:latin typeface="ＭＳ ゴシック" panose="020B0609070205080204" pitchFamily="49" charset="-128"/>
                <a:ea typeface="ＭＳ ゴシック" panose="020B0609070205080204" pitchFamily="49" charset="-128"/>
              </a:rPr>
              <a:t>時の苦労 </a:t>
            </a:r>
            <a:endParaRPr lang="en-US" altLang="ja-JP" sz="6400" b="1" dirty="0" smtClean="0">
              <a:solidFill>
                <a:srgbClr val="002060"/>
              </a:solidFill>
              <a:latin typeface="ＭＳ ゴシック" panose="020B0609070205080204" pitchFamily="49" charset="-128"/>
              <a:ea typeface="ＭＳ ゴシック" panose="020B0609070205080204" pitchFamily="49" charset="-128"/>
            </a:endParaRPr>
          </a:p>
          <a:p>
            <a:pPr marL="0" indent="0">
              <a:lnSpc>
                <a:spcPct val="120000"/>
              </a:lnSpc>
              <a:spcAft>
                <a:spcPts val="1200"/>
              </a:spcAft>
              <a:buNone/>
            </a:pP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①</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敵クラスを基底クラスに</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して敵のパラメータファイルから</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取得</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し複数</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出現できる</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ように</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する</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a:t>
            </a:r>
            <a:endParaRPr lang="en-US" altLang="ja-JP" sz="5600" b="1" dirty="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②プレイヤ、敵等々に設定するデータベースを読み取るクラスを作る</a:t>
            </a:r>
            <a:r>
              <a:rPr lang="ja-JP" altLang="en-US" sz="6400" dirty="0" smtClean="0">
                <a:solidFill>
                  <a:schemeClr val="accent2">
                    <a:lumMod val="50000"/>
                  </a:schemeClr>
                </a:solidFill>
                <a:latin typeface="ＭＳ ゴシック" panose="020B0609070205080204" pitchFamily="49" charset="-128"/>
                <a:ea typeface="ＭＳ ゴシック" panose="020B0609070205080204" pitchFamily="49" charset="-128"/>
              </a:rPr>
              <a:t>　</a:t>
            </a:r>
            <a:endParaRPr lang="en-US" altLang="ja-JP" sz="6400" dirty="0" smtClean="0">
              <a:solidFill>
                <a:schemeClr val="accent2">
                  <a:lumMod val="50000"/>
                </a:schemeClr>
              </a:solidFill>
              <a:latin typeface="ＭＳ ゴシック" panose="020B0609070205080204" pitchFamily="49" charset="-128"/>
              <a:ea typeface="ＭＳ ゴシック" panose="020B0609070205080204" pitchFamily="49" charset="-128"/>
            </a:endParaRPr>
          </a:p>
          <a:p>
            <a:pPr marL="0" lvl="0" indent="0" algn="l" rtl="0">
              <a:spcBef>
                <a:spcPts val="0"/>
              </a:spcBef>
              <a:spcAft>
                <a:spcPts val="1200"/>
              </a:spcAft>
              <a:buNone/>
            </a:pPr>
            <a:endParaRPr lang="en-US" dirty="0"/>
          </a:p>
        </p:txBody>
      </p:sp>
      <p:sp>
        <p:nvSpPr>
          <p:cNvPr id="3" name="テキスト ボックス 2"/>
          <p:cNvSpPr txBox="1"/>
          <p:nvPr/>
        </p:nvSpPr>
        <p:spPr>
          <a:xfrm>
            <a:off x="437757" y="3207368"/>
            <a:ext cx="6527247" cy="1200329"/>
          </a:xfrm>
          <a:prstGeom prst="rect">
            <a:avLst/>
          </a:prstGeom>
          <a:noFill/>
        </p:spPr>
        <p:txBody>
          <a:bodyPr wrap="square" rtlCol="0">
            <a:spAutoFit/>
          </a:bodyPr>
          <a:lstStyle/>
          <a:p>
            <a:r>
              <a:rPr kumimoji="1" lang="ja-JP" altLang="en-US" sz="1600" b="1" kern="1200" dirty="0">
                <a:solidFill>
                  <a:srgbClr val="002060"/>
                </a:solidFill>
                <a:latin typeface="ＭＳ ゴシック" panose="020B0609070205080204" pitchFamily="49" charset="-128"/>
                <a:ea typeface="ＭＳ ゴシック" panose="020B0609070205080204" pitchFamily="49" charset="-128"/>
                <a:cs typeface="+mn-cs"/>
              </a:rPr>
              <a:t>■</a:t>
            </a:r>
            <a:r>
              <a:rPr kumimoji="1" lang="ja-JP" altLang="en-US" sz="1600" b="1" kern="1200" dirty="0" smtClean="0">
                <a:solidFill>
                  <a:srgbClr val="002060"/>
                </a:solidFill>
                <a:latin typeface="ＭＳ ゴシック" panose="020B0609070205080204" pitchFamily="49" charset="-128"/>
                <a:ea typeface="ＭＳ ゴシック" panose="020B0609070205080204" pitchFamily="49" charset="-128"/>
                <a:cs typeface="+mn-cs"/>
              </a:rPr>
              <a:t>ざっくり</a:t>
            </a:r>
            <a:r>
              <a:rPr kumimoji="1" lang="ja-JP" altLang="en-US" sz="1600" b="1" kern="1200" dirty="0">
                <a:solidFill>
                  <a:srgbClr val="002060"/>
                </a:solidFill>
                <a:latin typeface="ＭＳ ゴシック" panose="020B0609070205080204" pitchFamily="49" charset="-128"/>
                <a:ea typeface="ＭＳ ゴシック" panose="020B0609070205080204" pitchFamily="49" charset="-128"/>
                <a:cs typeface="+mn-cs"/>
              </a:rPr>
              <a:t>説明すると</a:t>
            </a:r>
            <a:endParaRPr kumimoji="1" lang="en-US" altLang="ja-JP" sz="1600" b="1" kern="1200" dirty="0">
              <a:solidFill>
                <a:srgbClr val="002060"/>
              </a:solidFill>
              <a:latin typeface="ＭＳ ゴシック" panose="020B0609070205080204" pitchFamily="49" charset="-128"/>
              <a:ea typeface="ＭＳ ゴシック" panose="020B0609070205080204" pitchFamily="49" charset="-128"/>
              <a:cs typeface="+mn-cs"/>
            </a:endParaRPr>
          </a:p>
          <a:p>
            <a:endParaRPr kumimoji="1" lang="en-US" altLang="ja-JP" dirty="0" smtClean="0">
              <a:latin typeface="ＭＳ 明朝" panose="02020609040205080304" pitchFamily="17" charset="-128"/>
              <a:ea typeface="ＭＳ 明朝" panose="02020609040205080304" pitchFamily="17" charset="-128"/>
            </a:endParaRPr>
          </a:p>
          <a:p>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・関数やプログラムの仕組みは、</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姿、行動など</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が基底クラスが持っている</a:t>
            </a:r>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・変数に保存すべき情報は、</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攻撃力など</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パラメータファイルに入っている</a:t>
            </a:r>
            <a:endParaRPr kumimoji="1" lang="en-US" altLang="ja-JP" b="1" dirty="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40805812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7092" y="1187361"/>
            <a:ext cx="6381703" cy="3591997"/>
          </a:xfrm>
          <a:prstGeom prst="rect">
            <a:avLst/>
          </a:prstGeom>
        </p:spPr>
      </p:pic>
      <p:sp>
        <p:nvSpPr>
          <p:cNvPr id="5" name="Google Shape;72;p16"/>
          <p:cNvSpPr txBox="1">
            <a:spLocks noGrp="1"/>
          </p:cNvSpPr>
          <p:nvPr>
            <p:ph type="title"/>
          </p:nvPr>
        </p:nvSpPr>
        <p:spPr>
          <a:xfrm>
            <a:off x="311700" y="445025"/>
            <a:ext cx="8520600" cy="572700"/>
          </a:xfrm>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ＭＳ ゴシック" panose="020B0609070205080204" pitchFamily="49" charset="-128"/>
                <a:ea typeface="ＭＳ ゴシック" panose="020B0609070205080204" pitchFamily="49" charset="-128"/>
              </a:rPr>
              <a:t>７</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実際のパラメータファイル </a:t>
            </a:r>
            <a:r>
              <a:rPr lang="en-US" altLang="ja-JP" sz="28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データテーブル</a:t>
            </a:r>
            <a:r>
              <a:rPr lang="en-US" altLang="ja-JP" sz="2800" dirty="0" smtClean="0">
                <a:solidFill>
                  <a:srgbClr val="002060"/>
                </a:solidFill>
                <a:latin typeface="ＭＳ ゴシック" panose="020B0609070205080204" pitchFamily="49" charset="-128"/>
                <a:ea typeface="ＭＳ ゴシック" panose="020B0609070205080204" pitchFamily="49" charset="-128"/>
              </a:rPr>
              <a:t>)</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28982800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solidFill>
                  <a:srgbClr val="002060"/>
                </a:solidFill>
                <a:latin typeface="ＭＳ ゴシック" panose="020B0609070205080204" pitchFamily="49" charset="-128"/>
                <a:ea typeface="ＭＳ ゴシック" panose="020B0609070205080204" pitchFamily="49" charset="-128"/>
              </a:rPr>
              <a:t>８</a:t>
            </a:r>
            <a:r>
              <a:rPr lang="ja" dirty="0" smtClean="0">
                <a:solidFill>
                  <a:srgbClr val="002060"/>
                </a:solidFill>
                <a:latin typeface="ＭＳ ゴシック" panose="020B0609070205080204" pitchFamily="49" charset="-128"/>
                <a:ea typeface="ＭＳ ゴシック" panose="020B0609070205080204" pitchFamily="49" charset="-128"/>
              </a:rPr>
              <a:t>．</a:t>
            </a:r>
            <a:r>
              <a:rPr lang="ja-JP" altLang="en-US" sz="3100" dirty="0" smtClean="0">
                <a:solidFill>
                  <a:srgbClr val="002060"/>
                </a:solidFill>
                <a:latin typeface="ＭＳ ゴシック" panose="020B0609070205080204" pitchFamily="49" charset="-128"/>
                <a:ea typeface="ＭＳ ゴシック" panose="020B0609070205080204" pitchFamily="49" charset="-128"/>
              </a:rPr>
              <a:t>制作中に意識して気を付けたところ</a:t>
            </a:r>
            <a:endParaRPr sz="2000" dirty="0">
              <a:solidFill>
                <a:srgbClr val="002060"/>
              </a:solidFill>
              <a:latin typeface="ＭＳ ゴシック" panose="020B0609070205080204" pitchFamily="49" charset="-128"/>
              <a:ea typeface="ＭＳ ゴシック" panose="020B0609070205080204" pitchFamily="49" charset="-128"/>
            </a:endParaRPr>
          </a:p>
        </p:txBody>
      </p:sp>
      <p:sp>
        <p:nvSpPr>
          <p:cNvPr id="7" name="Google Shape;73;p16"/>
          <p:cNvSpPr txBox="1">
            <a:spLocks noGrp="1"/>
          </p:cNvSpPr>
          <p:nvPr>
            <p:ph type="body" idx="1"/>
          </p:nvPr>
        </p:nvSpPr>
        <p:spPr>
          <a:xfrm>
            <a:off x="409392" y="1473007"/>
            <a:ext cx="8520600" cy="300171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ja-JP" altLang="en-US" sz="1600" b="1" dirty="0" smtClean="0">
                <a:solidFill>
                  <a:srgbClr val="002060"/>
                </a:solidFill>
                <a:latin typeface="ＭＳ 明朝" panose="02020609040205080304" pitchFamily="17" charset="-128"/>
                <a:ea typeface="ＭＳ 明朝" panose="02020609040205080304" pitchFamily="17"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意識して気を付けたところ</a:t>
            </a:r>
            <a:r>
              <a:rPr lang="en-US" altLang="ja-JP" sz="1200" dirty="0" smtClean="0">
                <a:latin typeface="ＭＳ ゴシック" panose="020B0609070205080204" pitchFamily="49" charset="-128"/>
                <a:ea typeface="ＭＳ ゴシック" panose="020B0609070205080204" pitchFamily="49" charset="-128"/>
              </a:rPr>
              <a:t> </a:t>
            </a:r>
          </a:p>
          <a:p>
            <a:pPr marL="0" lvl="0" indent="0" algn="l" rtl="0">
              <a:spcBef>
                <a:spcPts val="0"/>
              </a:spcBef>
              <a:spcAft>
                <a:spcPts val="1200"/>
              </a:spcAft>
              <a:buNone/>
            </a:pPr>
            <a:endParaRPr lang="en-US" altLang="ja-JP" sz="1200" dirty="0" smtClean="0">
              <a:latin typeface="ＭＳ ゴシック" panose="020B0609070205080204" pitchFamily="49" charset="-128"/>
              <a:ea typeface="ＭＳ ゴシック" panose="020B0609070205080204" pitchFamily="49" charset="-128"/>
            </a:endParaRPr>
          </a:p>
          <a:p>
            <a:pPr marL="0" lvl="0" indent="0" algn="l" rtl="0">
              <a:lnSpc>
                <a:spcPct val="150000"/>
              </a:lnSpc>
              <a:spcBef>
                <a:spcPts val="0"/>
              </a:spcBef>
              <a:spcAft>
                <a:spcPts val="1200"/>
              </a:spcAft>
              <a:buNone/>
            </a:pPr>
            <a:r>
              <a:rPr lang="ja-JP" altLang="en-US" sz="1400" b="1" dirty="0" smtClean="0">
                <a:solidFill>
                  <a:schemeClr val="accent2">
                    <a:lumMod val="50000"/>
                  </a:schemeClr>
                </a:solidFill>
                <a:latin typeface="ＭＳ 明朝" panose="02020609040205080304" pitchFamily="17" charset="-128"/>
                <a:ea typeface="ＭＳ 明朝" panose="02020609040205080304" pitchFamily="17" charset="-128"/>
              </a:rPr>
              <a:t>　①ソースが何をしているかの説明するテキストを書く</a:t>
            </a:r>
            <a:endParaRPr lang="en-US" altLang="ja-JP" sz="14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lnSpc>
                <a:spcPct val="150000"/>
              </a:lnSpc>
              <a:spcBef>
                <a:spcPts val="0"/>
              </a:spcBef>
              <a:spcAft>
                <a:spcPts val="1200"/>
              </a:spcAft>
              <a:buNone/>
            </a:pPr>
            <a:r>
              <a:rPr lang="ja-JP" altLang="en-US" sz="1400" b="1" dirty="0" smtClean="0">
                <a:solidFill>
                  <a:schemeClr val="accent2">
                    <a:lumMod val="50000"/>
                  </a:schemeClr>
                </a:solidFill>
                <a:latin typeface="ＭＳ 明朝" panose="02020609040205080304" pitchFamily="17" charset="-128"/>
                <a:ea typeface="ＭＳ 明朝" panose="02020609040205080304" pitchFamily="17" charset="-128"/>
              </a:rPr>
              <a:t>　②数値をソースに直接設定しない</a:t>
            </a:r>
            <a:endParaRPr lang="en-US" altLang="ja-JP" sz="14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lnSpc>
                <a:spcPct val="150000"/>
              </a:lnSpc>
              <a:spcBef>
                <a:spcPts val="0"/>
              </a:spcBef>
              <a:spcAft>
                <a:spcPts val="1200"/>
              </a:spcAft>
              <a:buNone/>
            </a:pPr>
            <a:r>
              <a:rPr lang="ja-JP" altLang="en-US" sz="1400" b="1" dirty="0" smtClean="0">
                <a:solidFill>
                  <a:schemeClr val="accent2">
                    <a:lumMod val="50000"/>
                  </a:schemeClr>
                </a:solidFill>
                <a:latin typeface="ＭＳ 明朝" panose="02020609040205080304" pitchFamily="17" charset="-128"/>
                <a:ea typeface="ＭＳ 明朝" panose="02020609040205080304" pitchFamily="17" charset="-128"/>
              </a:rPr>
              <a:t>　③関数名を分かりやすくする</a:t>
            </a:r>
          </a:p>
        </p:txBody>
      </p:sp>
    </p:spTree>
    <p:extLst>
      <p:ext uri="{BB962C8B-B14F-4D97-AF65-F5344CB8AC3E}">
        <p14:creationId xmlns:p14="http://schemas.microsoft.com/office/powerpoint/2010/main" val="149931385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シャボン">
  <a:themeElements>
    <a:clrScheme name="シャボン">
      <a:dk1>
        <a:sysClr val="windowText" lastClr="000000"/>
      </a:dk1>
      <a:lt1>
        <a:sysClr val="window" lastClr="FFFFFF"/>
      </a:lt1>
      <a:dk2>
        <a:srgbClr val="736059"/>
      </a:dk2>
      <a:lt2>
        <a:srgbClr val="E7E0C7"/>
      </a:lt2>
      <a:accent1>
        <a:srgbClr val="92B0C8"/>
      </a:accent1>
      <a:accent2>
        <a:srgbClr val="E37C3D"/>
      </a:accent2>
      <a:accent3>
        <a:srgbClr val="A5AB81"/>
      </a:accent3>
      <a:accent4>
        <a:srgbClr val="E9B635"/>
      </a:accent4>
      <a:accent5>
        <a:srgbClr val="7BA79D"/>
      </a:accent5>
      <a:accent6>
        <a:srgbClr val="968C8C"/>
      </a:accent6>
      <a:hlink>
        <a:srgbClr val="F7A115"/>
      </a:hlink>
      <a:folHlink>
        <a:srgbClr val="969696"/>
      </a:folHlink>
    </a:clrScheme>
    <a:fontScheme name="シャボン">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シャボン">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シャボン</Template>
  <TotalTime>704</TotalTime>
  <Words>803</Words>
  <Application>Microsoft Office PowerPoint</Application>
  <PresentationFormat>画面に合わせる (16:9)</PresentationFormat>
  <Paragraphs>112</Paragraphs>
  <Slides>13</Slides>
  <Notes>11</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13</vt:i4>
      </vt:variant>
    </vt:vector>
  </HeadingPairs>
  <TitlesOfParts>
    <vt:vector size="20" baseType="lpstr">
      <vt:lpstr>ＭＳ Ｐゴシック</vt:lpstr>
      <vt:lpstr>ＭＳ ゴシック</vt:lpstr>
      <vt:lpstr>ＭＳ 明朝</vt:lpstr>
      <vt:lpstr>Arial</vt:lpstr>
      <vt:lpstr>Garamond</vt:lpstr>
      <vt:lpstr>Segoe UI Emoji</vt:lpstr>
      <vt:lpstr>シャボン</vt:lpstr>
      <vt:lpstr>Ravine Bottom</vt:lpstr>
      <vt:lpstr>１．ゲーム概要</vt:lpstr>
      <vt:lpstr>２．コンセプト </vt:lpstr>
      <vt:lpstr>３．プレイ動画 </vt:lpstr>
      <vt:lpstr>４．制作中に起こった問題</vt:lpstr>
      <vt:lpstr>５．制作中に起こった問題を踏まえて</vt:lpstr>
      <vt:lpstr>６．制作中に苦労したところ</vt:lpstr>
      <vt:lpstr>７．実際のパラメータファイル (データテーブル)</vt:lpstr>
      <vt:lpstr>８．制作中に意識して気を付けたところ</vt:lpstr>
      <vt:lpstr>８．制作中に意識して気を付けたところ</vt:lpstr>
      <vt:lpstr>９．実際のソースファイル(回避処理の途中まで)</vt:lpstr>
      <vt:lpstr>10．まとめ </vt:lpstr>
      <vt:lpstr>11．参考にした情報　ライブラリ等々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ゲームタイトル名</dc:title>
  <dc:creator>mokek</dc:creator>
  <cp:lastModifiedBy>mokeke19.f@gmail.com</cp:lastModifiedBy>
  <cp:revision>74</cp:revision>
  <dcterms:modified xsi:type="dcterms:W3CDTF">2023-07-25T05:31:41Z</dcterms:modified>
</cp:coreProperties>
</file>